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28" r:id="rId2"/>
    <p:sldId id="258" r:id="rId3"/>
    <p:sldId id="299" r:id="rId4"/>
    <p:sldId id="310" r:id="rId5"/>
    <p:sldId id="312" r:id="rId6"/>
    <p:sldId id="313" r:id="rId7"/>
    <p:sldId id="309" r:id="rId8"/>
    <p:sldId id="259" r:id="rId9"/>
    <p:sldId id="321" r:id="rId10"/>
    <p:sldId id="322" r:id="rId11"/>
    <p:sldId id="323" r:id="rId12"/>
    <p:sldId id="324" r:id="rId13"/>
    <p:sldId id="325" r:id="rId14"/>
    <p:sldId id="314" r:id="rId15"/>
    <p:sldId id="260" r:id="rId16"/>
    <p:sldId id="261" r:id="rId17"/>
    <p:sldId id="262" r:id="rId18"/>
    <p:sldId id="263" r:id="rId19"/>
    <p:sldId id="264" r:id="rId20"/>
    <p:sldId id="265" r:id="rId21"/>
    <p:sldId id="315" r:id="rId22"/>
    <p:sldId id="266" r:id="rId23"/>
    <p:sldId id="267" r:id="rId24"/>
    <p:sldId id="326" r:id="rId25"/>
    <p:sldId id="316" r:id="rId26"/>
    <p:sldId id="268" r:id="rId27"/>
    <p:sldId id="269" r:id="rId28"/>
    <p:sldId id="284" r:id="rId29"/>
    <p:sldId id="317" r:id="rId30"/>
    <p:sldId id="272" r:id="rId31"/>
    <p:sldId id="273" r:id="rId32"/>
    <p:sldId id="318" r:id="rId33"/>
    <p:sldId id="274" r:id="rId34"/>
    <p:sldId id="276" r:id="rId35"/>
    <p:sldId id="277" r:id="rId36"/>
    <p:sldId id="285" r:id="rId37"/>
    <p:sldId id="319" r:id="rId38"/>
    <p:sldId id="286" r:id="rId39"/>
    <p:sldId id="327" r:id="rId40"/>
    <p:sldId id="287" r:id="rId41"/>
    <p:sldId id="278" r:id="rId42"/>
    <p:sldId id="279" r:id="rId43"/>
    <p:sldId id="290" r:id="rId44"/>
    <p:sldId id="280" r:id="rId45"/>
    <p:sldId id="281" r:id="rId46"/>
    <p:sldId id="282" r:id="rId47"/>
    <p:sldId id="283" r:id="rId48"/>
    <p:sldId id="320" r:id="rId49"/>
    <p:sldId id="300" r:id="rId50"/>
    <p:sldId id="301" r:id="rId51"/>
    <p:sldId id="302" r:id="rId52"/>
    <p:sldId id="303" r:id="rId53"/>
    <p:sldId id="304" r:id="rId54"/>
    <p:sldId id="305" r:id="rId55"/>
    <p:sldId id="306" r:id="rId56"/>
    <p:sldId id="307"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sultan" initials="as" lastIdx="1" clrIdx="0">
    <p:extLst>
      <p:ext uri="{19B8F6BF-5375-455C-9EA6-DF929625EA0E}">
        <p15:presenceInfo xmlns:p15="http://schemas.microsoft.com/office/powerpoint/2012/main" userId="e5aa0de951861d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61" autoAdjust="0"/>
  </p:normalViewPr>
  <p:slideViewPr>
    <p:cSldViewPr snapToGrid="0">
      <p:cViewPr varScale="1">
        <p:scale>
          <a:sx n="65" d="100"/>
          <a:sy n="65" d="100"/>
        </p:scale>
        <p:origin x="93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03902-58D9-49F5-B390-1DBEE62C9553}"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5D932-9D49-4B77-87FE-E10672BB5F1F}" type="slidenum">
              <a:rPr lang="en-US" smtClean="0"/>
              <a:t>‹#›</a:t>
            </a:fld>
            <a:endParaRPr lang="en-US"/>
          </a:p>
        </p:txBody>
      </p:sp>
    </p:spTree>
    <p:extLst>
      <p:ext uri="{BB962C8B-B14F-4D97-AF65-F5344CB8AC3E}">
        <p14:creationId xmlns:p14="http://schemas.microsoft.com/office/powerpoint/2010/main" val="646028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fld id="{A92B8B2D-FC8C-4E46-9040-0EF634707CCC}" type="slidenum">
              <a:rPr kumimoji="0" lang="en-US"/>
              <a:pPr/>
              <a:t>28</a:t>
            </a:fld>
            <a:endParaRPr kumimoji="0"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dirty="0"/>
          </a:p>
        </p:txBody>
      </p:sp>
    </p:spTree>
    <p:extLst>
      <p:ext uri="{BB962C8B-B14F-4D97-AF65-F5344CB8AC3E}">
        <p14:creationId xmlns:p14="http://schemas.microsoft.com/office/powerpoint/2010/main" val="1455312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30" tIns="46415" rIns="92830" bIns="46415"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2A991FBE-E015-4392-A939-CAFC67642756}" type="slidenum">
              <a:rPr kumimoji="0" lang="en-US" sz="1200"/>
              <a:pPr algn="r"/>
              <a:t>47</a:t>
            </a:fld>
            <a:endParaRPr kumimoji="0" lang="en-US" sz="1200"/>
          </a:p>
        </p:txBody>
      </p:sp>
      <p:sp>
        <p:nvSpPr>
          <p:cNvPr id="114691" name="Rectangle 8"/>
          <p:cNvSpPr txBox="1">
            <a:spLocks noGrp="1"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r>
              <a:rPr kumimoji="0" lang="en-US" sz="1200">
                <a:cs typeface="Arial" panose="020B0604020202020204" pitchFamily="34" charset="0"/>
              </a:rPr>
              <a:t>CS4495/7495 2004</a:t>
            </a:r>
          </a:p>
        </p:txBody>
      </p:sp>
      <p:sp>
        <p:nvSpPr>
          <p:cNvPr id="114692" name="Rectangle 11"/>
          <p:cNvSpPr txBox="1">
            <a:spLocks noGrp="1"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0943B666-4A82-4B76-A2E4-E6BAE378D0B6}" type="datetime1">
              <a:rPr kumimoji="0" lang="en-US" sz="1200">
                <a:cs typeface="Arial" panose="020B0604020202020204" pitchFamily="34" charset="0"/>
              </a:rPr>
              <a:pPr algn="r"/>
              <a:t>10/19/2025</a:t>
            </a:fld>
            <a:endParaRPr kumimoji="0" lang="en-US" sz="1200">
              <a:cs typeface="Arial" panose="020B0604020202020204" pitchFamily="34" charset="0"/>
            </a:endParaRPr>
          </a:p>
        </p:txBody>
      </p:sp>
      <p:sp>
        <p:nvSpPr>
          <p:cNvPr id="114693" name="Rectangle 12"/>
          <p:cNvSpPr txBox="1">
            <a:spLocks noGrp="1"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r>
              <a:rPr kumimoji="0" lang="en-US" sz="1200">
                <a:cs typeface="Arial" panose="020B0604020202020204" pitchFamily="34" charset="0"/>
              </a:rPr>
              <a:t>Local Invariant Features</a:t>
            </a:r>
          </a:p>
        </p:txBody>
      </p:sp>
      <p:sp>
        <p:nvSpPr>
          <p:cNvPr id="114694" name="Rectangle 13"/>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B4BC1AB3-ECC7-40B8-8A1A-398D98B5D491}" type="slidenum">
              <a:rPr kumimoji="0" lang="en-US" sz="1200">
                <a:cs typeface="Arial" panose="020B0604020202020204" pitchFamily="34" charset="0"/>
              </a:rPr>
              <a:pPr algn="r"/>
              <a:t>47</a:t>
            </a:fld>
            <a:endParaRPr kumimoji="0" lang="en-US" sz="1200">
              <a:cs typeface="Arial" panose="020B0604020202020204" pitchFamily="34" charset="0"/>
            </a:endParaRPr>
          </a:p>
        </p:txBody>
      </p:sp>
      <p:sp>
        <p:nvSpPr>
          <p:cNvPr id="114695" name="Rectangle 2"/>
          <p:cNvSpPr>
            <a:spLocks noGrp="1" noRot="1" noChangeAspect="1" noChangeArrowheads="1" noTextEdit="1"/>
          </p:cNvSpPr>
          <p:nvPr>
            <p:ph type="sldImg"/>
          </p:nvPr>
        </p:nvSpPr>
        <p:spPr>
          <a:xfrm>
            <a:off x="428625" y="692150"/>
            <a:ext cx="6156325" cy="3463925"/>
          </a:xfrm>
          <a:ln/>
        </p:spPr>
      </p:sp>
      <p:sp>
        <p:nvSpPr>
          <p:cNvPr id="114696" name="Rectangle 3"/>
          <p:cNvSpPr>
            <a:spLocks noGrp="1" noChangeArrowheads="1"/>
          </p:cNvSpPr>
          <p:nvPr>
            <p:ph type="body" idx="1"/>
          </p:nvPr>
        </p:nvSpPr>
        <p:spPr>
          <a:solidFill>
            <a:srgbClr val="FFFFFF"/>
          </a:solidFill>
          <a:ln>
            <a:solidFill>
              <a:srgbClr val="000000"/>
            </a:solidFill>
          </a:ln>
        </p:spPr>
        <p:txBody>
          <a:bodyPr lIns="92825" tIns="46413" rIns="92825" bIns="46413"/>
          <a:lstStyle/>
          <a:p>
            <a:endParaRPr lang="en-US"/>
          </a:p>
        </p:txBody>
      </p:sp>
    </p:spTree>
    <p:extLst>
      <p:ext uri="{BB962C8B-B14F-4D97-AF65-F5344CB8AC3E}">
        <p14:creationId xmlns:p14="http://schemas.microsoft.com/office/powerpoint/2010/main" val="258758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cs typeface="Arial" panose="020B0604020202020204" pitchFamily="34" charset="0"/>
            </a:endParaRPr>
          </a:p>
        </p:txBody>
      </p:sp>
      <p:sp>
        <p:nvSpPr>
          <p:cNvPr id="157700" name="Slide Number Placeholder 3"/>
          <p:cNvSpPr txBox="1">
            <a:spLocks noGrp="1"/>
          </p:cNvSpPr>
          <p:nvPr/>
        </p:nvSpPr>
        <p:spPr bwMode="auto">
          <a:xfrm>
            <a:off x="1588" y="8842375"/>
            <a:ext cx="3043237"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562" tIns="47781" rIns="95562" bIns="47781" anchor="b"/>
          <a:lstStyle>
            <a:lvl1pPr defTabSz="955675" eaLnBrk="0" hangingPunct="0">
              <a:defRPr>
                <a:solidFill>
                  <a:schemeClr val="tx1"/>
                </a:solidFill>
                <a:latin typeface="Palatino Linotype" panose="02040502050505030304" pitchFamily="18" charset="0"/>
                <a:cs typeface="Arial" panose="020B0604020202020204" pitchFamily="34" charset="0"/>
              </a:defRPr>
            </a:lvl1pPr>
            <a:lvl2pPr marL="742950" indent="-285750" defTabSz="955675" eaLnBrk="0" hangingPunct="0">
              <a:defRPr>
                <a:solidFill>
                  <a:schemeClr val="tx1"/>
                </a:solidFill>
                <a:latin typeface="Palatino Linotype" panose="02040502050505030304" pitchFamily="18" charset="0"/>
                <a:cs typeface="Arial" panose="020B0604020202020204" pitchFamily="34" charset="0"/>
              </a:defRPr>
            </a:lvl2pPr>
            <a:lvl3pPr marL="1143000" indent="-228600" defTabSz="955675" eaLnBrk="0" hangingPunct="0">
              <a:defRPr>
                <a:solidFill>
                  <a:schemeClr val="tx1"/>
                </a:solidFill>
                <a:latin typeface="Palatino Linotype" panose="02040502050505030304" pitchFamily="18" charset="0"/>
                <a:cs typeface="Arial" panose="020B0604020202020204" pitchFamily="34" charset="0"/>
              </a:defRPr>
            </a:lvl3pPr>
            <a:lvl4pPr marL="1600200" indent="-228600" defTabSz="955675" eaLnBrk="0" hangingPunct="0">
              <a:defRPr>
                <a:solidFill>
                  <a:schemeClr val="tx1"/>
                </a:solidFill>
                <a:latin typeface="Palatino Linotype" panose="02040502050505030304" pitchFamily="18" charset="0"/>
                <a:cs typeface="Arial" panose="020B0604020202020204" pitchFamily="34" charset="0"/>
              </a:defRPr>
            </a:lvl4pPr>
            <a:lvl5pPr marL="2057400" indent="-228600" defTabSz="955675" eaLnBrk="0" hangingPunct="0">
              <a:defRPr>
                <a:solidFill>
                  <a:schemeClr val="tx1"/>
                </a:solidFill>
                <a:latin typeface="Palatino Linotype" panose="02040502050505030304" pitchFamily="18" charset="0"/>
                <a:cs typeface="Arial" panose="020B0604020202020204" pitchFamily="34" charset="0"/>
              </a:defRPr>
            </a:lvl5pPr>
            <a:lvl6pPr marL="2514600" indent="-228600" defTabSz="955675"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defTabSz="955675"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defTabSz="955675"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defTabSz="955675"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rtl="1" eaLnBrk="1" hangingPunct="1"/>
            <a:fld id="{69082D58-4EF7-449A-9FC6-CECA9346AC26}" type="slidenum">
              <a:rPr lang="he-IL" sz="1300">
                <a:latin typeface="Arial" panose="020B0604020202020204" pitchFamily="34" charset="0"/>
              </a:rPr>
              <a:pPr rtl="1" eaLnBrk="1" hangingPunct="1"/>
              <a:t>48</a:t>
            </a:fld>
            <a:endParaRPr lang="en-US" sz="1300">
              <a:latin typeface="Arial" panose="020B0604020202020204" pitchFamily="34" charset="0"/>
            </a:endParaRPr>
          </a:p>
        </p:txBody>
      </p:sp>
    </p:spTree>
    <p:extLst>
      <p:ext uri="{BB962C8B-B14F-4D97-AF65-F5344CB8AC3E}">
        <p14:creationId xmlns:p14="http://schemas.microsoft.com/office/powerpoint/2010/main" val="236486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fld id="{8651BA59-0E96-414E-9865-3AC3B93D9B5B}" type="slidenum">
              <a:rPr kumimoji="0" lang="en-US"/>
              <a:pPr/>
              <a:t>36</a:t>
            </a:fld>
            <a:endParaRPr kumimoji="0"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426923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fld id="{D32100B2-F540-41DF-A925-C2C4C7034DE4}" type="slidenum">
              <a:rPr kumimoji="0" lang="en-US"/>
              <a:pPr/>
              <a:t>38</a:t>
            </a:fld>
            <a:endParaRPr kumimoji="0"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422460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fld id="{9D39BA5A-C28E-4336-997C-207D5963EED5}" type="slidenum">
              <a:rPr kumimoji="0" lang="en-US"/>
              <a:pPr/>
              <a:t>40</a:t>
            </a:fld>
            <a:endParaRPr kumimoji="0"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39825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30" tIns="46415" rIns="92830" bIns="46415"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3B27AB28-8012-464B-BAD6-065577A2B642}" type="slidenum">
              <a:rPr kumimoji="0" lang="en-US" sz="1200"/>
              <a:pPr algn="r"/>
              <a:t>41</a:t>
            </a:fld>
            <a:endParaRPr kumimoji="0" lang="en-US" sz="12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229686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877855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30" tIns="46415" rIns="92830" bIns="46415"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6BE7C991-024C-427E-A96F-0E3D09224EBF}" type="slidenum">
              <a:rPr kumimoji="0" lang="en-US" sz="1200"/>
              <a:pPr algn="r"/>
              <a:t>44</a:t>
            </a:fld>
            <a:endParaRPr kumimoji="0" lang="en-US" sz="12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1077442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30" tIns="46415" rIns="92830" bIns="46415"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878A6A63-5DAE-4410-9DF6-3DEE9B358132}" type="slidenum">
              <a:rPr kumimoji="0" lang="en-US" sz="1200"/>
              <a:pPr algn="r"/>
              <a:t>45</a:t>
            </a:fld>
            <a:endParaRPr kumimoji="0" lang="en-US" sz="12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330666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30" tIns="46415" rIns="92830" bIns="46415"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B34B4B05-BC2F-488D-9719-D7D3D5F53002}" type="slidenum">
              <a:rPr kumimoji="0" lang="en-US" sz="1200"/>
              <a:pPr algn="r"/>
              <a:t>46</a:t>
            </a:fld>
            <a:endParaRPr kumimoji="0" lang="en-US" sz="1200"/>
          </a:p>
        </p:txBody>
      </p:sp>
      <p:sp>
        <p:nvSpPr>
          <p:cNvPr id="110595" name="Rectangle 8"/>
          <p:cNvSpPr txBox="1">
            <a:spLocks noGrp="1" noChangeArrowheads="1"/>
          </p:cNvSpPr>
          <p:nvPr/>
        </p:nvSpPr>
        <p:spPr bwMode="auto">
          <a:xfrm>
            <a:off x="0"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r>
              <a:rPr kumimoji="0" lang="en-US" sz="1200">
                <a:cs typeface="Arial" panose="020B0604020202020204" pitchFamily="34" charset="0"/>
              </a:rPr>
              <a:t>CS4495/7495 2004</a:t>
            </a:r>
          </a:p>
        </p:txBody>
      </p:sp>
      <p:sp>
        <p:nvSpPr>
          <p:cNvPr id="110596" name="Rectangle 11"/>
          <p:cNvSpPr txBox="1">
            <a:spLocks noGrp="1" noChangeArrowheads="1"/>
          </p:cNvSpPr>
          <p:nvPr/>
        </p:nvSpPr>
        <p:spPr bwMode="auto">
          <a:xfrm>
            <a:off x="3971925" y="0"/>
            <a:ext cx="3038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8CDC37A7-6213-48B0-B32C-B0911BD500C5}" type="datetime1">
              <a:rPr kumimoji="0" lang="en-US" sz="1200">
                <a:cs typeface="Arial" panose="020B0604020202020204" pitchFamily="34" charset="0"/>
              </a:rPr>
              <a:pPr algn="r"/>
              <a:t>10/19/2025</a:t>
            </a:fld>
            <a:endParaRPr kumimoji="0" lang="en-US" sz="1200">
              <a:cs typeface="Arial" panose="020B0604020202020204" pitchFamily="34" charset="0"/>
            </a:endParaRPr>
          </a:p>
        </p:txBody>
      </p:sp>
      <p:sp>
        <p:nvSpPr>
          <p:cNvPr id="110597" name="Rectangle 12"/>
          <p:cNvSpPr txBox="1">
            <a:spLocks noGrp="1" noChangeArrowheads="1"/>
          </p:cNvSpPr>
          <p:nvPr/>
        </p:nvSpPr>
        <p:spPr bwMode="auto">
          <a:xfrm>
            <a:off x="0"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r>
              <a:rPr kumimoji="0" lang="en-US" sz="1200">
                <a:cs typeface="Arial" panose="020B0604020202020204" pitchFamily="34" charset="0"/>
              </a:rPr>
              <a:t>Local Invariant Features</a:t>
            </a:r>
          </a:p>
        </p:txBody>
      </p:sp>
      <p:sp>
        <p:nvSpPr>
          <p:cNvPr id="110598" name="Rectangle 13"/>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25" tIns="46413" rIns="92825" bIns="46413" anchor="b"/>
          <a:lstStyle>
            <a:lvl1pPr>
              <a:defRPr kumimoji="1">
                <a:solidFill>
                  <a:schemeClr val="tx1"/>
                </a:solidFill>
                <a:latin typeface="Times New Roman" panose="02020603050405020304" pitchFamily="18" charset="0"/>
              </a:defRPr>
            </a:lvl1pPr>
            <a:lvl2pPr marL="742950" indent="-285750">
              <a:defRPr kumimoji="1">
                <a:solidFill>
                  <a:schemeClr val="tx1"/>
                </a:solidFill>
                <a:latin typeface="Times New Roman" panose="02020603050405020304" pitchFamily="18" charset="0"/>
              </a:defRPr>
            </a:lvl2pPr>
            <a:lvl3pPr marL="1143000" indent="-228600">
              <a:defRPr kumimoji="1">
                <a:solidFill>
                  <a:schemeClr val="tx1"/>
                </a:solidFill>
                <a:latin typeface="Times New Roman" panose="02020603050405020304" pitchFamily="18" charset="0"/>
              </a:defRPr>
            </a:lvl3pPr>
            <a:lvl4pPr marL="1600200" indent="-228600">
              <a:defRPr kumimoji="1">
                <a:solidFill>
                  <a:schemeClr val="tx1"/>
                </a:solidFill>
                <a:latin typeface="Times New Roman" panose="02020603050405020304" pitchFamily="18" charset="0"/>
              </a:defRPr>
            </a:lvl4pPr>
            <a:lvl5pPr marL="2057400" indent="-228600">
              <a:defRPr kumimoji="1">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defRPr>
            </a:lvl9pPr>
          </a:lstStyle>
          <a:p>
            <a:pPr algn="r"/>
            <a:fld id="{36BE626F-16AA-4FF2-BA88-FF4070D7FE63}" type="slidenum">
              <a:rPr kumimoji="0" lang="en-US" sz="1200">
                <a:cs typeface="Arial" panose="020B0604020202020204" pitchFamily="34" charset="0"/>
              </a:rPr>
              <a:pPr algn="r"/>
              <a:t>46</a:t>
            </a:fld>
            <a:endParaRPr kumimoji="0" lang="en-US" sz="1200">
              <a:cs typeface="Arial" panose="020B0604020202020204" pitchFamily="34" charset="0"/>
            </a:endParaRPr>
          </a:p>
        </p:txBody>
      </p:sp>
      <p:sp>
        <p:nvSpPr>
          <p:cNvPr id="110599" name="Rectangle 2"/>
          <p:cNvSpPr>
            <a:spLocks noGrp="1" noRot="1" noChangeAspect="1" noChangeArrowheads="1" noTextEdit="1"/>
          </p:cNvSpPr>
          <p:nvPr>
            <p:ph type="sldImg"/>
          </p:nvPr>
        </p:nvSpPr>
        <p:spPr>
          <a:xfrm>
            <a:off x="428625" y="692150"/>
            <a:ext cx="6156325" cy="3463925"/>
          </a:xfrm>
          <a:ln/>
        </p:spPr>
      </p:sp>
      <p:sp>
        <p:nvSpPr>
          <p:cNvPr id="110600" name="Rectangle 3"/>
          <p:cNvSpPr>
            <a:spLocks noGrp="1" noChangeArrowheads="1"/>
          </p:cNvSpPr>
          <p:nvPr>
            <p:ph type="body" idx="1"/>
          </p:nvPr>
        </p:nvSpPr>
        <p:spPr>
          <a:solidFill>
            <a:srgbClr val="FFFFFF"/>
          </a:solidFill>
          <a:ln>
            <a:solidFill>
              <a:srgbClr val="000000"/>
            </a:solidFill>
          </a:ln>
        </p:spPr>
        <p:txBody>
          <a:bodyPr lIns="92825" tIns="46413" rIns="92825" bIns="46413"/>
          <a:lstStyle/>
          <a:p>
            <a:endParaRPr lang="en-US"/>
          </a:p>
        </p:txBody>
      </p:sp>
    </p:spTree>
    <p:extLst>
      <p:ext uri="{BB962C8B-B14F-4D97-AF65-F5344CB8AC3E}">
        <p14:creationId xmlns:p14="http://schemas.microsoft.com/office/powerpoint/2010/main" val="54429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1024825-5760-4972-A856-31E8E32CD901}" type="datetimeFigureOut">
              <a:rPr lang="en-US" smtClean="0"/>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2248033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024825-5760-4972-A856-31E8E32CD901}" type="datetimeFigureOut">
              <a:rPr lang="en-US" smtClean="0"/>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44742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024825-5760-4972-A856-31E8E32CD901}" type="datetimeFigureOut">
              <a:rPr lang="en-US" smtClean="0"/>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748254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0BDD22A-5C2C-46A3-BE6D-4E6272C3C08A}" type="slidenum">
              <a:rPr lang="en-US"/>
              <a:pPr>
                <a:defRPr/>
              </a:pPr>
              <a:t>‹#›</a:t>
            </a:fld>
            <a:endParaRPr lang="en-US"/>
          </a:p>
        </p:txBody>
      </p:sp>
    </p:spTree>
    <p:extLst>
      <p:ext uri="{BB962C8B-B14F-4D97-AF65-F5344CB8AC3E}">
        <p14:creationId xmlns:p14="http://schemas.microsoft.com/office/powerpoint/2010/main" val="1449653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762000"/>
            <a:ext cx="10566400" cy="1143000"/>
          </a:xfrm>
        </p:spPr>
        <p:txBody>
          <a:bodyPr/>
          <a:lstStyle/>
          <a:p>
            <a:r>
              <a:rPr lang="en-US"/>
              <a:t>Click to edit Master title style</a:t>
            </a:r>
          </a:p>
        </p:txBody>
      </p:sp>
      <p:sp>
        <p:nvSpPr>
          <p:cNvPr id="3" name="Text Placeholder 2"/>
          <p:cNvSpPr>
            <a:spLocks noGrp="1"/>
          </p:cNvSpPr>
          <p:nvPr>
            <p:ph type="body" sz="half" idx="1"/>
          </p:nvPr>
        </p:nvSpPr>
        <p:spPr>
          <a:xfrm>
            <a:off x="1117601" y="2362201"/>
            <a:ext cx="5027084"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347884" y="2362200"/>
            <a:ext cx="5027083" cy="178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347884" y="4300539"/>
            <a:ext cx="5027083" cy="1785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251201" y="6248401"/>
            <a:ext cx="2840567" cy="474663"/>
          </a:xfrm>
        </p:spPr>
        <p:txBody>
          <a:bodyPr/>
          <a:lstStyle>
            <a:lvl1pPr>
              <a:defRPr/>
            </a:lvl1pPr>
          </a:lstStyle>
          <a:p>
            <a:endParaRPr lang="en-US"/>
          </a:p>
        </p:txBody>
      </p:sp>
      <p:sp>
        <p:nvSpPr>
          <p:cNvPr id="7" name="Footer Placeholder 6"/>
          <p:cNvSpPr>
            <a:spLocks noGrp="1"/>
          </p:cNvSpPr>
          <p:nvPr>
            <p:ph type="ftr" sz="quarter" idx="11"/>
          </p:nvPr>
        </p:nvSpPr>
        <p:spPr>
          <a:xfrm>
            <a:off x="7721600" y="6248401"/>
            <a:ext cx="3862917" cy="474663"/>
          </a:xfrm>
        </p:spPr>
        <p:txBody>
          <a:bodyPr/>
          <a:lstStyle>
            <a:lvl1pPr>
              <a:defRPr/>
            </a:lvl1pPr>
          </a:lstStyle>
          <a:p>
            <a:endParaRPr lang="en-US"/>
          </a:p>
        </p:txBody>
      </p:sp>
      <p:sp>
        <p:nvSpPr>
          <p:cNvPr id="8" name="Slide Number Placeholder 7"/>
          <p:cNvSpPr>
            <a:spLocks noGrp="1"/>
          </p:cNvSpPr>
          <p:nvPr>
            <p:ph type="sldNum" sz="quarter" idx="12"/>
          </p:nvPr>
        </p:nvSpPr>
        <p:spPr>
          <a:xfrm>
            <a:off x="112184" y="6242050"/>
            <a:ext cx="783167" cy="488950"/>
          </a:xfrm>
        </p:spPr>
        <p:txBody>
          <a:bodyPr/>
          <a:lstStyle>
            <a:lvl1pPr>
              <a:defRPr/>
            </a:lvl1pPr>
          </a:lstStyle>
          <a:p>
            <a:fld id="{CA3CF077-6BAD-4F15-8EA8-5F4DB37E7714}" type="slidenum">
              <a:rPr lang="en-US"/>
              <a:pPr/>
              <a:t>‹#›</a:t>
            </a:fld>
            <a:endParaRPr lang="en-US"/>
          </a:p>
        </p:txBody>
      </p:sp>
    </p:spTree>
    <p:extLst>
      <p:ext uri="{BB962C8B-B14F-4D97-AF65-F5344CB8AC3E}">
        <p14:creationId xmlns:p14="http://schemas.microsoft.com/office/powerpoint/2010/main" val="20442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024825-5760-4972-A856-31E8E32CD901}" type="datetimeFigureOut">
              <a:rPr lang="en-US" smtClean="0"/>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24115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024825-5760-4972-A856-31E8E32CD901}" type="datetimeFigureOut">
              <a:rPr lang="en-US" smtClean="0"/>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2753279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024825-5760-4972-A856-31E8E32CD901}" type="datetimeFigureOut">
              <a:rPr lang="en-US" smtClean="0"/>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18029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024825-5760-4972-A856-31E8E32CD901}" type="datetimeFigureOut">
              <a:rPr lang="en-US" smtClean="0"/>
              <a:t>10/19/2025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298448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24825-5760-4972-A856-31E8E32CD901}" type="datetimeFigureOut">
              <a:rPr lang="en-US" smtClean="0"/>
              <a:t>10/19/2025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347386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024825-5760-4972-A856-31E8E32CD901}" type="datetimeFigureOut">
              <a:rPr lang="en-US" smtClean="0"/>
              <a:t>10/19/2025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2682284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024825-5760-4972-A856-31E8E32CD901}" type="datetimeFigureOut">
              <a:rPr lang="en-US" smtClean="0"/>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258357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024825-5760-4972-A856-31E8E32CD901}" type="datetimeFigureOut">
              <a:rPr lang="en-US" smtClean="0"/>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8538F1-6B7E-4FBF-888F-0791B60B3F03}" type="slidenum">
              <a:rPr lang="en-US" smtClean="0"/>
              <a:t>‹#›</a:t>
            </a:fld>
            <a:endParaRPr lang="en-US"/>
          </a:p>
        </p:txBody>
      </p:sp>
    </p:spTree>
    <p:extLst>
      <p:ext uri="{BB962C8B-B14F-4D97-AF65-F5344CB8AC3E}">
        <p14:creationId xmlns:p14="http://schemas.microsoft.com/office/powerpoint/2010/main" val="3765443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24825-5760-4972-A856-31E8E32CD901}" type="datetimeFigureOut">
              <a:rPr lang="en-US" smtClean="0"/>
              <a:t>10/19/2025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538F1-6B7E-4FBF-888F-0791B60B3F03}" type="slidenum">
              <a:rPr lang="en-US" smtClean="0"/>
              <a:t>‹#›</a:t>
            </a:fld>
            <a:endParaRPr lang="en-US"/>
          </a:p>
        </p:txBody>
      </p:sp>
    </p:spTree>
    <p:extLst>
      <p:ext uri="{BB962C8B-B14F-4D97-AF65-F5344CB8AC3E}">
        <p14:creationId xmlns:p14="http://schemas.microsoft.com/office/powerpoint/2010/main" val="4270535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ishack.in/tutorials/histograms-from-simplest-to-the-most-comple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bin"/><Relationship Id="rId4" Type="http://schemas.openxmlformats.org/officeDocument/2006/relationships/image" Target="../media/image36.emf"/></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1.wmf"/><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18" Type="http://schemas.openxmlformats.org/officeDocument/2006/relationships/image" Target="../media/image69.jpeg"/><Relationship Id="rId3" Type="http://schemas.openxmlformats.org/officeDocument/2006/relationships/image" Target="../media/image54.jpeg"/><Relationship Id="rId21" Type="http://schemas.openxmlformats.org/officeDocument/2006/relationships/image" Target="../media/image72.jpeg"/><Relationship Id="rId7" Type="http://schemas.openxmlformats.org/officeDocument/2006/relationships/image" Target="../media/image58.jpeg"/><Relationship Id="rId12" Type="http://schemas.openxmlformats.org/officeDocument/2006/relationships/image" Target="../media/image63.jpeg"/><Relationship Id="rId17" Type="http://schemas.openxmlformats.org/officeDocument/2006/relationships/image" Target="../media/image68.jpeg"/><Relationship Id="rId25" Type="http://schemas.openxmlformats.org/officeDocument/2006/relationships/image" Target="../media/image76.jpeg"/><Relationship Id="rId2" Type="http://schemas.openxmlformats.org/officeDocument/2006/relationships/notesSlide" Target="../notesSlides/notesSlide11.xml"/><Relationship Id="rId16" Type="http://schemas.openxmlformats.org/officeDocument/2006/relationships/image" Target="../media/image67.jpeg"/><Relationship Id="rId20"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57.jpeg"/><Relationship Id="rId11" Type="http://schemas.openxmlformats.org/officeDocument/2006/relationships/image" Target="../media/image62.jpeg"/><Relationship Id="rId24" Type="http://schemas.openxmlformats.org/officeDocument/2006/relationships/image" Target="../media/image75.jpeg"/><Relationship Id="rId5" Type="http://schemas.openxmlformats.org/officeDocument/2006/relationships/image" Target="../media/image56.jpeg"/><Relationship Id="rId15" Type="http://schemas.openxmlformats.org/officeDocument/2006/relationships/image" Target="../media/image66.jpeg"/><Relationship Id="rId23" Type="http://schemas.openxmlformats.org/officeDocument/2006/relationships/image" Target="../media/image74.jpeg"/><Relationship Id="rId10" Type="http://schemas.openxmlformats.org/officeDocument/2006/relationships/image" Target="../media/image61.jpeg"/><Relationship Id="rId19" Type="http://schemas.openxmlformats.org/officeDocument/2006/relationships/image" Target="../media/image70.jpeg"/><Relationship Id="rId4" Type="http://schemas.openxmlformats.org/officeDocument/2006/relationships/image" Target="../media/image55.jpeg"/><Relationship Id="rId9" Type="http://schemas.openxmlformats.org/officeDocument/2006/relationships/image" Target="../media/image60.jpeg"/><Relationship Id="rId14" Type="http://schemas.openxmlformats.org/officeDocument/2006/relationships/image" Target="../media/image65.jpeg"/><Relationship Id="rId22" Type="http://schemas.openxmlformats.org/officeDocument/2006/relationships/image" Target="../media/image7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006" y="2246176"/>
            <a:ext cx="10515600" cy="1325563"/>
          </a:xfrm>
        </p:spPr>
        <p:txBody>
          <a:bodyPr>
            <a:normAutofit fontScale="90000"/>
          </a:bodyPr>
          <a:lstStyle/>
          <a:p>
            <a:pPr algn="ctr"/>
            <a:r>
              <a:rPr lang="en-US" sz="8800" b="1" dirty="0"/>
              <a:t>Computer Vision</a:t>
            </a:r>
            <a:br>
              <a:rPr lang="en-US" sz="8800" b="1" dirty="0"/>
            </a:br>
            <a:r>
              <a:rPr lang="en-US" sz="8800" b="1" dirty="0"/>
              <a:t>SIFT</a:t>
            </a:r>
          </a:p>
        </p:txBody>
      </p:sp>
      <p:sp>
        <p:nvSpPr>
          <p:cNvPr id="3" name="Content Placeholder 2"/>
          <p:cNvSpPr>
            <a:spLocks noGrp="1"/>
          </p:cNvSpPr>
          <p:nvPr>
            <p:ph idx="1"/>
          </p:nvPr>
        </p:nvSpPr>
        <p:spPr>
          <a:xfrm>
            <a:off x="590006" y="3706676"/>
            <a:ext cx="10515600" cy="4351338"/>
          </a:xfrm>
        </p:spPr>
        <p:txBody>
          <a:bodyPr/>
          <a:lstStyle/>
          <a:p>
            <a:pPr marL="0" indent="0" algn="ctr">
              <a:buNone/>
            </a:pPr>
            <a:r>
              <a:rPr lang="en-US" dirty="0">
                <a:solidFill>
                  <a:srgbClr val="FF0000"/>
                </a:solidFill>
              </a:rPr>
              <a:t>Scale Invariant Feature Transform</a:t>
            </a:r>
          </a:p>
        </p:txBody>
      </p:sp>
    </p:spTree>
    <p:extLst>
      <p:ext uri="{BB962C8B-B14F-4D97-AF65-F5344CB8AC3E}">
        <p14:creationId xmlns:p14="http://schemas.microsoft.com/office/powerpoint/2010/main" val="2033040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Grp="1" noChangeArrowheads="1"/>
          </p:cNvSpPr>
          <p:nvPr>
            <p:ph type="title"/>
          </p:nvPr>
        </p:nvSpPr>
        <p:spPr/>
        <p:txBody>
          <a:bodyPr/>
          <a:lstStyle/>
          <a:p>
            <a:r>
              <a:rPr lang="en-US" b="1" dirty="0">
                <a:solidFill>
                  <a:srgbClr val="FF0000"/>
                </a:solidFill>
              </a:rPr>
              <a:t>Types of invariance</a:t>
            </a:r>
          </a:p>
        </p:txBody>
      </p:sp>
      <p:sp>
        <p:nvSpPr>
          <p:cNvPr id="6147" name="Rectangle 3"/>
          <p:cNvSpPr>
            <a:spLocks noGrp="1" noChangeArrowheads="1"/>
          </p:cNvSpPr>
          <p:nvPr>
            <p:ph type="body" sz="half" idx="1"/>
          </p:nvPr>
        </p:nvSpPr>
        <p:spPr/>
        <p:txBody>
          <a:bodyPr/>
          <a:lstStyle/>
          <a:p>
            <a:r>
              <a:rPr lang="en-US" sz="2400"/>
              <a:t>Illumination</a:t>
            </a:r>
          </a:p>
          <a:p>
            <a:r>
              <a:rPr lang="en-US" sz="2400"/>
              <a:t>Scale</a:t>
            </a:r>
          </a:p>
        </p:txBody>
      </p:sp>
      <p:pic>
        <p:nvPicPr>
          <p:cNvPr id="6152" name="Picture 8" descr="PICT0178"/>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017168" y="2362200"/>
            <a:ext cx="4812632" cy="2114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53" name="Picture 9" descr="PICT0179"/>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017168" y="4471988"/>
            <a:ext cx="4812632" cy="2114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7842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Grp="1" noChangeArrowheads="1"/>
          </p:cNvSpPr>
          <p:nvPr>
            <p:ph type="title"/>
          </p:nvPr>
        </p:nvSpPr>
        <p:spPr/>
        <p:txBody>
          <a:bodyPr/>
          <a:lstStyle/>
          <a:p>
            <a:r>
              <a:rPr lang="en-US" b="1" dirty="0">
                <a:solidFill>
                  <a:srgbClr val="FF0000"/>
                </a:solidFill>
              </a:rPr>
              <a:t>Types of invariance</a:t>
            </a:r>
          </a:p>
        </p:txBody>
      </p:sp>
      <p:sp>
        <p:nvSpPr>
          <p:cNvPr id="52227" name="Rectangle 3"/>
          <p:cNvSpPr>
            <a:spLocks noGrp="1" noChangeArrowheads="1"/>
          </p:cNvSpPr>
          <p:nvPr>
            <p:ph type="body" sz="half" idx="1"/>
          </p:nvPr>
        </p:nvSpPr>
        <p:spPr/>
        <p:txBody>
          <a:bodyPr/>
          <a:lstStyle/>
          <a:p>
            <a:r>
              <a:rPr lang="en-US" sz="2400"/>
              <a:t>Illumination</a:t>
            </a:r>
          </a:p>
          <a:p>
            <a:r>
              <a:rPr lang="en-US" sz="2400"/>
              <a:t>Scale</a:t>
            </a:r>
          </a:p>
          <a:p>
            <a:r>
              <a:rPr lang="en-US" sz="2400"/>
              <a:t>Rotation</a:t>
            </a:r>
          </a:p>
        </p:txBody>
      </p:sp>
      <p:pic>
        <p:nvPicPr>
          <p:cNvPr id="52234" name="Picture 10" descr="PICT0290"/>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011641" y="2362201"/>
            <a:ext cx="4818159" cy="21383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35" name="Picture 11" descr="PICT0291"/>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065295" y="4495800"/>
            <a:ext cx="4764505" cy="2114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8616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p:cNvSpPr>
            <a:spLocks noGrp="1" noChangeArrowheads="1"/>
          </p:cNvSpPr>
          <p:nvPr>
            <p:ph type="title"/>
          </p:nvPr>
        </p:nvSpPr>
        <p:spPr/>
        <p:txBody>
          <a:bodyPr/>
          <a:lstStyle/>
          <a:p>
            <a:r>
              <a:rPr lang="en-US" b="1" dirty="0">
                <a:solidFill>
                  <a:srgbClr val="FF0000"/>
                </a:solidFill>
              </a:rPr>
              <a:t>Types of invariance</a:t>
            </a:r>
          </a:p>
        </p:txBody>
      </p:sp>
      <p:sp>
        <p:nvSpPr>
          <p:cNvPr id="53251" name="Rectangle 3"/>
          <p:cNvSpPr>
            <a:spLocks noGrp="1" noChangeArrowheads="1"/>
          </p:cNvSpPr>
          <p:nvPr>
            <p:ph type="body" sz="half" idx="1"/>
          </p:nvPr>
        </p:nvSpPr>
        <p:spPr/>
        <p:txBody>
          <a:bodyPr/>
          <a:lstStyle/>
          <a:p>
            <a:r>
              <a:rPr lang="en-US" sz="2400"/>
              <a:t>Illumination</a:t>
            </a:r>
          </a:p>
          <a:p>
            <a:r>
              <a:rPr lang="en-US" sz="2400"/>
              <a:t>Scale</a:t>
            </a:r>
          </a:p>
          <a:p>
            <a:r>
              <a:rPr lang="en-US" sz="2400"/>
              <a:t>Rotation</a:t>
            </a:r>
          </a:p>
          <a:p>
            <a:r>
              <a:rPr lang="en-US" sz="2400"/>
              <a:t>Affine</a:t>
            </a:r>
          </a:p>
        </p:txBody>
      </p:sp>
      <p:pic>
        <p:nvPicPr>
          <p:cNvPr id="53257" name="Picture 9" descr="PICT0297"/>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317958" y="2362201"/>
            <a:ext cx="4588042" cy="2195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8" name="Picture 10" descr="PICT0298"/>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317958" y="4514850"/>
            <a:ext cx="4588042" cy="2228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212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2"/>
          <p:cNvSpPr>
            <a:spLocks noGrp="1" noChangeArrowheads="1"/>
          </p:cNvSpPr>
          <p:nvPr>
            <p:ph type="title"/>
          </p:nvPr>
        </p:nvSpPr>
        <p:spPr/>
        <p:txBody>
          <a:bodyPr/>
          <a:lstStyle/>
          <a:p>
            <a:r>
              <a:rPr lang="en-US" b="1" dirty="0">
                <a:solidFill>
                  <a:srgbClr val="FF0000"/>
                </a:solidFill>
              </a:rPr>
              <a:t>Types of invariance</a:t>
            </a:r>
          </a:p>
        </p:txBody>
      </p:sp>
      <p:sp>
        <p:nvSpPr>
          <p:cNvPr id="81923" name="Rectangle 3"/>
          <p:cNvSpPr>
            <a:spLocks noGrp="1" noChangeArrowheads="1"/>
          </p:cNvSpPr>
          <p:nvPr>
            <p:ph type="body" sz="half" idx="1"/>
          </p:nvPr>
        </p:nvSpPr>
        <p:spPr/>
        <p:txBody>
          <a:bodyPr/>
          <a:lstStyle/>
          <a:p>
            <a:r>
              <a:rPr lang="en-US" sz="2400"/>
              <a:t>Illumination</a:t>
            </a:r>
          </a:p>
          <a:p>
            <a:r>
              <a:rPr lang="en-US" sz="2400"/>
              <a:t>Scale</a:t>
            </a:r>
          </a:p>
          <a:p>
            <a:r>
              <a:rPr lang="en-US" sz="2400"/>
              <a:t>Rotation</a:t>
            </a:r>
          </a:p>
          <a:p>
            <a:r>
              <a:rPr lang="en-US" sz="2400"/>
              <a:t>Affine</a:t>
            </a:r>
          </a:p>
          <a:p>
            <a:r>
              <a:rPr lang="en-US" sz="2400"/>
              <a:t>Full Perspective</a:t>
            </a:r>
          </a:p>
        </p:txBody>
      </p:sp>
      <p:pic>
        <p:nvPicPr>
          <p:cNvPr id="81929" name="Picture 9" descr="PICT037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450305" y="2400300"/>
            <a:ext cx="4455695" cy="2171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30" name="Picture 10" descr="PICT037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450305" y="4533900"/>
            <a:ext cx="4455695" cy="22304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54360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t>Introduction.</a:t>
            </a:r>
          </a:p>
          <a:p>
            <a:r>
              <a:rPr lang="en-US" sz="3600" b="1" dirty="0">
                <a:solidFill>
                  <a:srgbClr val="FF0000"/>
                </a:solidFill>
              </a:rPr>
              <a:t>The scale space.</a:t>
            </a:r>
          </a:p>
          <a:p>
            <a:r>
              <a:rPr lang="en-US" sz="3600" b="1" dirty="0"/>
              <a:t>LoG Approximation .</a:t>
            </a:r>
          </a:p>
          <a:p>
            <a:r>
              <a:rPr lang="en-US" sz="3600" b="1" dirty="0"/>
              <a:t>Finding keypoints.</a:t>
            </a:r>
          </a:p>
          <a:p>
            <a:r>
              <a:rPr lang="en-US" sz="3600" b="1" dirty="0"/>
              <a:t>Get rid of bad key points.</a:t>
            </a:r>
          </a:p>
          <a:p>
            <a:r>
              <a:rPr lang="en-US" sz="3600" b="1" dirty="0"/>
              <a:t>Assigning an orientation to the keypoints.</a:t>
            </a:r>
          </a:p>
          <a:p>
            <a:r>
              <a:rPr lang="en-US" sz="3600" b="1" dirty="0"/>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60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rgbClr val="FF0000"/>
                </a:solidFill>
              </a:rPr>
              <a:t>The scale space</a:t>
            </a:r>
          </a:p>
        </p:txBody>
      </p:sp>
      <p:sp>
        <p:nvSpPr>
          <p:cNvPr id="3" name="Content Placeholder 2"/>
          <p:cNvSpPr>
            <a:spLocks noGrp="1"/>
          </p:cNvSpPr>
          <p:nvPr>
            <p:ph idx="1"/>
          </p:nvPr>
        </p:nvSpPr>
        <p:spPr/>
        <p:txBody>
          <a:bodyPr>
            <a:noAutofit/>
          </a:bodyPr>
          <a:lstStyle/>
          <a:p>
            <a:r>
              <a:rPr lang="en-US" sz="3200" dirty="0"/>
              <a:t>Do you want to look at a leaf or the entire tree? If it's a tree, get rid of some detail from the image (like the leaves, twigs, etc) intentionally.</a:t>
            </a:r>
          </a:p>
          <a:p>
            <a:r>
              <a:rPr lang="en-US" sz="3200" dirty="0"/>
              <a:t>The only way to do that is with the </a:t>
            </a:r>
            <a:r>
              <a:rPr lang="en-US" sz="3200" dirty="0">
                <a:solidFill>
                  <a:srgbClr val="FF0000"/>
                </a:solidFill>
              </a:rPr>
              <a:t>Gaussian Blur</a:t>
            </a:r>
            <a:r>
              <a:rPr lang="en-US" sz="3200" dirty="0"/>
              <a:t>.</a:t>
            </a:r>
          </a:p>
          <a:p>
            <a:r>
              <a:rPr lang="en-US" sz="3200" dirty="0"/>
              <a:t>So to create a scale space, you take the original image and generate progressively </a:t>
            </a:r>
            <a:r>
              <a:rPr lang="en-US" sz="3200" b="1" dirty="0">
                <a:solidFill>
                  <a:srgbClr val="FF0000"/>
                </a:solidFill>
              </a:rPr>
              <a:t>blurred </a:t>
            </a:r>
            <a:r>
              <a:rPr lang="en-US" sz="3200" u="sng" dirty="0"/>
              <a:t>out images</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16"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788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032" y="2217988"/>
            <a:ext cx="4888831" cy="1325563"/>
          </a:xfrm>
        </p:spPr>
        <p:txBody>
          <a:bodyPr>
            <a:noAutofit/>
          </a:bodyPr>
          <a:lstStyle/>
          <a:p>
            <a:r>
              <a:rPr lang="en-US" sz="4800" b="1" dirty="0">
                <a:solidFill>
                  <a:srgbClr val="FF0000"/>
                </a:solidFill>
              </a:rPr>
              <a:t>Here's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1863" y="365125"/>
            <a:ext cx="6821905" cy="5939422"/>
          </a:xfrm>
        </p:spPr>
      </p:pic>
    </p:spTree>
    <p:extLst>
      <p:ext uri="{BB962C8B-B14F-4D97-AF65-F5344CB8AC3E}">
        <p14:creationId xmlns:p14="http://schemas.microsoft.com/office/powerpoint/2010/main" val="4033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304967"/>
            <a:ext cx="5466347" cy="1325563"/>
          </a:xfrm>
        </p:spPr>
        <p:txBody>
          <a:bodyPr>
            <a:normAutofit/>
          </a:bodyPr>
          <a:lstStyle/>
          <a:p>
            <a:r>
              <a:rPr lang="en-US" sz="5400" b="1" dirty="0">
                <a:solidFill>
                  <a:srgbClr val="FF0000"/>
                </a:solidFill>
              </a:rPr>
              <a:t>Scale spaces in SIFT</a:t>
            </a:r>
          </a:p>
        </p:txBody>
      </p:sp>
      <p:sp>
        <p:nvSpPr>
          <p:cNvPr id="3" name="Content Placeholder 2"/>
          <p:cNvSpPr>
            <a:spLocks noGrp="1"/>
          </p:cNvSpPr>
          <p:nvPr>
            <p:ph idx="1"/>
          </p:nvPr>
        </p:nvSpPr>
        <p:spPr>
          <a:xfrm>
            <a:off x="838200" y="1536867"/>
            <a:ext cx="4636168" cy="4351338"/>
          </a:xfrm>
        </p:spPr>
        <p:txBody>
          <a:bodyPr>
            <a:normAutofit/>
          </a:bodyPr>
          <a:lstStyle/>
          <a:p>
            <a:r>
              <a:rPr lang="en-US" sz="2400" dirty="0"/>
              <a:t>SIFT takes scale spaces to the next level. You take the original image, and generate progressively blurred out images. Then, you resize the original image to </a:t>
            </a:r>
            <a:r>
              <a:rPr lang="en-US" sz="2400" dirty="0">
                <a:solidFill>
                  <a:srgbClr val="FF0000"/>
                </a:solidFill>
              </a:rPr>
              <a:t>half size</a:t>
            </a:r>
            <a:r>
              <a:rPr lang="en-US" sz="2400" dirty="0"/>
              <a:t>. And you generate blurred out images again. And you keep repeating.</a:t>
            </a:r>
          </a:p>
          <a:p>
            <a:r>
              <a:rPr lang="en-US" sz="2400" dirty="0"/>
              <a:t>Here's what it would look like in SIFT</a:t>
            </a:r>
            <a:r>
              <a:rPr lang="en-US" sz="1800" dirty="0"/>
              <a:t>:</a:t>
            </a:r>
          </a:p>
          <a:p>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218" y="132390"/>
            <a:ext cx="4899140" cy="6592220"/>
          </a:xfrm>
          <a:prstGeom prst="rect">
            <a:avLst/>
          </a:prstGeom>
        </p:spPr>
      </p:pic>
    </p:spTree>
    <p:extLst>
      <p:ext uri="{BB962C8B-B14F-4D97-AF65-F5344CB8AC3E}">
        <p14:creationId xmlns:p14="http://schemas.microsoft.com/office/powerpoint/2010/main" val="2977331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FF0000"/>
                </a:solidFill>
              </a:rPr>
              <a:t> Technical Details</a:t>
            </a:r>
          </a:p>
        </p:txBody>
      </p:sp>
      <p:sp>
        <p:nvSpPr>
          <p:cNvPr id="3" name="Content Placeholder 2"/>
          <p:cNvSpPr>
            <a:spLocks noGrp="1"/>
          </p:cNvSpPr>
          <p:nvPr>
            <p:ph idx="1"/>
          </p:nvPr>
        </p:nvSpPr>
        <p:spPr/>
        <p:txBody>
          <a:bodyPr/>
          <a:lstStyle/>
          <a:p>
            <a:r>
              <a:rPr lang="en-US" b="1" dirty="0"/>
              <a:t>Octaves and Scales:</a:t>
            </a:r>
            <a:endParaRPr lang="en-US" dirty="0"/>
          </a:p>
          <a:p>
            <a:pPr marL="0" indent="0">
              <a:buNone/>
            </a:pPr>
            <a:r>
              <a:rPr lang="en-US" dirty="0"/>
              <a:t>The number of octaves and scale depends on the size of the original image. While programming SIFT, you'll have to decide for yourself how many octaves and scales you want. However, the creator of SIFT suggests that </a:t>
            </a:r>
            <a:r>
              <a:rPr lang="en-US" dirty="0">
                <a:solidFill>
                  <a:srgbClr val="FF0000"/>
                </a:solidFill>
              </a:rPr>
              <a:t>4 octaves </a:t>
            </a:r>
            <a:r>
              <a:rPr lang="en-US" dirty="0"/>
              <a:t>and </a:t>
            </a:r>
            <a:r>
              <a:rPr lang="en-US" dirty="0">
                <a:solidFill>
                  <a:srgbClr val="FF0000"/>
                </a:solidFill>
              </a:rPr>
              <a:t>5 blur levels </a:t>
            </a:r>
            <a:r>
              <a:rPr lang="en-US" dirty="0"/>
              <a:t>are </a:t>
            </a:r>
            <a:r>
              <a:rPr lang="en-US" dirty="0">
                <a:solidFill>
                  <a:srgbClr val="FF0000"/>
                </a:solidFill>
              </a:rPr>
              <a:t>ideal for the algorithm</a:t>
            </a:r>
            <a:r>
              <a:rPr lang="en-US" dirty="0"/>
              <a:t>.</a:t>
            </a:r>
          </a:p>
          <a:p>
            <a:r>
              <a:rPr lang="en-US" b="1" dirty="0"/>
              <a:t>The first octave:</a:t>
            </a:r>
            <a:endParaRPr lang="en-US" dirty="0"/>
          </a:p>
          <a:p>
            <a:pPr marL="0" indent="0">
              <a:buNone/>
            </a:pPr>
            <a:r>
              <a:rPr lang="en-US" dirty="0"/>
              <a:t>If the original image is </a:t>
            </a:r>
            <a:r>
              <a:rPr lang="en-US" dirty="0">
                <a:solidFill>
                  <a:srgbClr val="FF0000"/>
                </a:solidFill>
              </a:rPr>
              <a:t>doubled</a:t>
            </a:r>
            <a:r>
              <a:rPr lang="en-US" dirty="0"/>
              <a:t> in size and antialiased a bit (by blurring it) then the algorithm produces more four times more keypoints. The more the keypoints, the better!</a:t>
            </a:r>
          </a:p>
          <a:p>
            <a:endParaRPr lang="en-US" dirty="0"/>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22" y="1322388"/>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8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solidFill>
                  <a:srgbClr val="FF0000"/>
                </a:solidFill>
              </a:rPr>
              <a:t>Blurring</a:t>
            </a:r>
            <a:endParaRPr lang="en-US" dirty="0">
              <a:solidFill>
                <a:srgbClr val="FF0000"/>
              </a:solidFill>
            </a:endParaRPr>
          </a:p>
        </p:txBody>
      </p:sp>
      <p:sp>
        <p:nvSpPr>
          <p:cNvPr id="3" name="Content Placeholder 2"/>
          <p:cNvSpPr>
            <a:spLocks noGrp="1"/>
          </p:cNvSpPr>
          <p:nvPr>
            <p:ph idx="1"/>
          </p:nvPr>
        </p:nvSpPr>
        <p:spPr>
          <a:xfrm>
            <a:off x="527050" y="1679574"/>
            <a:ext cx="10481845" cy="5070141"/>
          </a:xfrm>
        </p:spPr>
        <p:txBody>
          <a:bodyPr>
            <a:normAutofit fontScale="77500" lnSpcReduction="20000"/>
          </a:bodyPr>
          <a:lstStyle/>
          <a:p>
            <a:r>
              <a:rPr lang="en-US" dirty="0"/>
              <a:t> Mathematically, "</a:t>
            </a:r>
            <a:r>
              <a:rPr lang="en-US" dirty="0">
                <a:solidFill>
                  <a:srgbClr val="FF0000"/>
                </a:solidFill>
              </a:rPr>
              <a:t>blurring</a:t>
            </a:r>
            <a:r>
              <a:rPr lang="en-US" dirty="0"/>
              <a:t>" is referred to as the convolution of the </a:t>
            </a:r>
            <a:r>
              <a:rPr lang="en-US" sz="3400" dirty="0">
                <a:solidFill>
                  <a:srgbClr val="FF0000"/>
                </a:solidFill>
              </a:rPr>
              <a:t>gaussian operator </a:t>
            </a:r>
            <a:r>
              <a:rPr lang="en-US" dirty="0"/>
              <a:t>and the image. Gaussian blur has a particular expression or "operator" that is applied to </a:t>
            </a:r>
            <a:r>
              <a:rPr lang="en-US" dirty="0">
                <a:solidFill>
                  <a:srgbClr val="FF0000"/>
                </a:solidFill>
              </a:rPr>
              <a:t>each pixel</a:t>
            </a:r>
            <a:r>
              <a:rPr lang="en-US" dirty="0"/>
              <a:t>. What results is the blurred image.</a:t>
            </a:r>
          </a:p>
          <a:p>
            <a:r>
              <a:rPr lang="en-US" dirty="0"/>
              <a:t>The symbols:</a:t>
            </a:r>
          </a:p>
          <a:p>
            <a:r>
              <a:rPr lang="en-US" sz="4000" dirty="0">
                <a:solidFill>
                  <a:srgbClr val="FF0000"/>
                </a:solidFill>
              </a:rPr>
              <a:t>L</a:t>
            </a:r>
            <a:r>
              <a:rPr lang="en-US" dirty="0"/>
              <a:t> is a blurred image</a:t>
            </a:r>
          </a:p>
          <a:p>
            <a:r>
              <a:rPr lang="en-US" sz="4000" dirty="0">
                <a:solidFill>
                  <a:srgbClr val="FF0000"/>
                </a:solidFill>
              </a:rPr>
              <a:t>G</a:t>
            </a:r>
            <a:r>
              <a:rPr lang="en-US" sz="4000" dirty="0"/>
              <a:t> </a:t>
            </a:r>
            <a:r>
              <a:rPr lang="en-US" dirty="0"/>
              <a:t>is the Gaussian Blur operator</a:t>
            </a:r>
          </a:p>
          <a:p>
            <a:r>
              <a:rPr lang="en-US" sz="4000" dirty="0">
                <a:solidFill>
                  <a:srgbClr val="FF0000"/>
                </a:solidFill>
              </a:rPr>
              <a:t>I</a:t>
            </a:r>
            <a:r>
              <a:rPr lang="en-US" sz="4000" dirty="0"/>
              <a:t> </a:t>
            </a:r>
            <a:r>
              <a:rPr lang="en-US" dirty="0"/>
              <a:t>is an image</a:t>
            </a:r>
          </a:p>
          <a:p>
            <a:r>
              <a:rPr lang="en-US" sz="4000" dirty="0">
                <a:solidFill>
                  <a:srgbClr val="FF0000"/>
                </a:solidFill>
              </a:rPr>
              <a:t>x,y </a:t>
            </a:r>
            <a:r>
              <a:rPr lang="en-US" dirty="0"/>
              <a:t>are the location coordinates</a:t>
            </a:r>
          </a:p>
          <a:p>
            <a:r>
              <a:rPr lang="en-US" sz="4000" dirty="0">
                <a:solidFill>
                  <a:srgbClr val="FF0000"/>
                </a:solidFill>
              </a:rPr>
              <a:t>σ</a:t>
            </a:r>
            <a:r>
              <a:rPr lang="en-US" sz="4000" dirty="0"/>
              <a:t> </a:t>
            </a:r>
            <a:r>
              <a:rPr lang="en-US" dirty="0"/>
              <a:t>is the "scale" parameter. Think of it as the amount of blur. </a:t>
            </a:r>
            <a:r>
              <a:rPr lang="en-US" dirty="0">
                <a:solidFill>
                  <a:srgbClr val="FF0000"/>
                </a:solidFill>
              </a:rPr>
              <a:t>Greater the value, greater the blur</a:t>
            </a:r>
            <a:r>
              <a:rPr lang="en-US" dirty="0"/>
              <a:t>.</a:t>
            </a:r>
          </a:p>
          <a:p>
            <a:r>
              <a:rPr lang="en-US" dirty="0"/>
              <a:t>The * is the convolution operation in x and y. It "applies" gaussian blur G onto the image I.</a:t>
            </a:r>
          </a:p>
          <a:p>
            <a:r>
              <a:rPr lang="en-US" dirty="0"/>
              <a:t>This is the actual Gaussian Blur operator.</a:t>
            </a:r>
            <a:br>
              <a:rPr lang="en-US" dirty="0"/>
            </a:br>
            <a:endParaRPr lang="en-US" dirty="0"/>
          </a:p>
        </p:txBody>
      </p:sp>
      <p:pic>
        <p:nvPicPr>
          <p:cNvPr id="1032" name="Picture 8" descr="http://aishack.in/static/img/tut/sift-convolu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167" y="2932948"/>
            <a:ext cx="2114550" cy="461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aishack.in/static/img/tut/sift-gaussian-oper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399" y="5844255"/>
            <a:ext cx="2496905" cy="9054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79" y="1276933"/>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68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solidFill>
                  <a:srgbClr val="FF0000"/>
                </a:solidFill>
              </a:rPr>
              <a:t>Introduction.</a:t>
            </a:r>
          </a:p>
          <a:p>
            <a:r>
              <a:rPr lang="en-US" sz="3600" b="1" dirty="0"/>
              <a:t>The scale space.</a:t>
            </a:r>
          </a:p>
          <a:p>
            <a:r>
              <a:rPr lang="en-US" sz="3600" b="1" dirty="0"/>
              <a:t>LoG Approximation .</a:t>
            </a:r>
          </a:p>
          <a:p>
            <a:r>
              <a:rPr lang="en-US" sz="3600" b="1" dirty="0"/>
              <a:t>Finding keypoints.</a:t>
            </a:r>
          </a:p>
          <a:p>
            <a:r>
              <a:rPr lang="en-US" sz="3600" b="1" dirty="0"/>
              <a:t>Get rid of bad key points.</a:t>
            </a:r>
          </a:p>
          <a:p>
            <a:r>
              <a:rPr lang="en-US" sz="3600" b="1" dirty="0"/>
              <a:t>Assigning an orientation to the keypoints.</a:t>
            </a:r>
          </a:p>
          <a:p>
            <a:r>
              <a:rPr lang="en-US" sz="3600" b="1" dirty="0"/>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340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396"/>
            <a:ext cx="10515600" cy="1325563"/>
          </a:xfrm>
        </p:spPr>
        <p:txBody>
          <a:bodyPr>
            <a:normAutofit/>
          </a:bodyPr>
          <a:lstStyle/>
          <a:p>
            <a:r>
              <a:rPr lang="en-US" sz="5400" b="1" dirty="0">
                <a:solidFill>
                  <a:srgbClr val="FF0000"/>
                </a:solidFill>
              </a:rPr>
              <a:t>Amount of blurring</a:t>
            </a:r>
            <a:endParaRPr lang="en-US" sz="5400" dirty="0">
              <a:solidFill>
                <a:srgbClr val="FF0000"/>
              </a:solidFill>
            </a:endParaRPr>
          </a:p>
        </p:txBody>
      </p:sp>
      <p:sp>
        <p:nvSpPr>
          <p:cNvPr id="3" name="Content Placeholder 2"/>
          <p:cNvSpPr>
            <a:spLocks noGrp="1"/>
          </p:cNvSpPr>
          <p:nvPr>
            <p:ph idx="1"/>
          </p:nvPr>
        </p:nvSpPr>
        <p:spPr>
          <a:xfrm>
            <a:off x="838200" y="1440615"/>
            <a:ext cx="10515600" cy="4887996"/>
          </a:xfrm>
        </p:spPr>
        <p:txBody>
          <a:bodyPr>
            <a:normAutofit lnSpcReduction="10000"/>
          </a:bodyPr>
          <a:lstStyle/>
          <a:p>
            <a:r>
              <a:rPr lang="en-US" dirty="0"/>
              <a:t>The amount of blurring in each image is important. It goes like this. Assume the amount of blur in a particular image is </a:t>
            </a:r>
            <a:r>
              <a:rPr lang="en-US" dirty="0">
                <a:solidFill>
                  <a:srgbClr val="FF0000"/>
                </a:solidFill>
              </a:rPr>
              <a:t>σ</a:t>
            </a:r>
            <a:r>
              <a:rPr lang="en-US" dirty="0"/>
              <a:t>. Then, the amount of blur in the next image will be </a:t>
            </a:r>
            <a:r>
              <a:rPr lang="en-US" dirty="0">
                <a:solidFill>
                  <a:srgbClr val="FF0000"/>
                </a:solidFill>
              </a:rPr>
              <a:t>k*σ</a:t>
            </a:r>
            <a:r>
              <a:rPr lang="en-US" dirty="0"/>
              <a:t>. Here k is whatever constant you choose.</a:t>
            </a:r>
          </a:p>
          <a:p>
            <a:endParaRPr lang="en-US" dirty="0"/>
          </a:p>
          <a:p>
            <a:endParaRPr lang="en-US" dirty="0"/>
          </a:p>
          <a:p>
            <a:endParaRPr lang="en-US" dirty="0"/>
          </a:p>
          <a:p>
            <a:endParaRPr lang="en-US" dirty="0"/>
          </a:p>
          <a:p>
            <a:endParaRPr lang="en-US" dirty="0"/>
          </a:p>
          <a:p>
            <a:endParaRPr lang="en-US" dirty="0"/>
          </a:p>
          <a:p>
            <a:r>
              <a:rPr lang="en-US" dirty="0"/>
              <a:t> See how each σ differs by a factor sqrt(2) from the previous one.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950" y="2904576"/>
            <a:ext cx="9119286" cy="2579521"/>
          </a:xfrm>
          <a:prstGeom prst="rect">
            <a:avLst/>
          </a:prstGeom>
        </p:spPr>
      </p:pic>
      <p:pic>
        <p:nvPicPr>
          <p:cNvPr id="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63" y="1174660"/>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65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t>Introduction.</a:t>
            </a:r>
          </a:p>
          <a:p>
            <a:r>
              <a:rPr lang="en-US" sz="3600" b="1" dirty="0"/>
              <a:t>The scale space.</a:t>
            </a:r>
          </a:p>
          <a:p>
            <a:r>
              <a:rPr lang="en-US" sz="3600" b="1" dirty="0">
                <a:solidFill>
                  <a:srgbClr val="FF0000"/>
                </a:solidFill>
              </a:rPr>
              <a:t>LoG Approximation .</a:t>
            </a:r>
          </a:p>
          <a:p>
            <a:r>
              <a:rPr lang="en-US" sz="3600" b="1" dirty="0"/>
              <a:t>Finding keypoints.</a:t>
            </a:r>
          </a:p>
          <a:p>
            <a:r>
              <a:rPr lang="en-US" sz="3600" b="1" dirty="0"/>
              <a:t>Get rid of bad key points.</a:t>
            </a:r>
          </a:p>
          <a:p>
            <a:r>
              <a:rPr lang="en-US" sz="3600" b="1" dirty="0"/>
              <a:t>Assigning an orientation to the keypoints.</a:t>
            </a:r>
          </a:p>
          <a:p>
            <a:r>
              <a:rPr lang="en-US" sz="3600" b="1" dirty="0"/>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6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FF0000"/>
                </a:solidFill>
              </a:rPr>
              <a:t>LoG approximations</a:t>
            </a:r>
          </a:p>
        </p:txBody>
      </p:sp>
      <p:sp>
        <p:nvSpPr>
          <p:cNvPr id="3" name="Content Placeholder 2"/>
          <p:cNvSpPr>
            <a:spLocks noGrp="1"/>
          </p:cNvSpPr>
          <p:nvPr>
            <p:ph idx="1"/>
          </p:nvPr>
        </p:nvSpPr>
        <p:spPr>
          <a:xfrm>
            <a:off x="838200" y="1825625"/>
            <a:ext cx="5045242" cy="4351338"/>
          </a:xfrm>
        </p:spPr>
        <p:txBody>
          <a:bodyPr/>
          <a:lstStyle/>
          <a:p>
            <a:r>
              <a:rPr lang="en-US" dirty="0"/>
              <a:t>Laplacian of Gaussian</a:t>
            </a:r>
            <a:r>
              <a:rPr lang="ar-EG" dirty="0"/>
              <a:t>:</a:t>
            </a:r>
          </a:p>
          <a:p>
            <a:pPr marL="0" indent="0">
              <a:buNone/>
            </a:pPr>
            <a:r>
              <a:rPr lang="en-US" dirty="0"/>
              <a:t>These Difference of Gaussian images are approximately equivalent to the Laplacian of Gaussian. And we've replaced a computationally intensive process with a simple subtraction (fast and efficient).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148" y="1383632"/>
            <a:ext cx="5975304" cy="4920915"/>
          </a:xfrm>
          <a:prstGeom prst="rect">
            <a:avLst/>
          </a:prstGeom>
        </p:spPr>
      </p:pic>
      <p:pic>
        <p:nvPicPr>
          <p:cNvPr id="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42" y="1354598"/>
            <a:ext cx="5783847" cy="13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151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654" y="2374399"/>
            <a:ext cx="2494548" cy="1325563"/>
          </a:xfrm>
        </p:spPr>
        <p:txBody>
          <a:bodyPr>
            <a:normAutofit/>
          </a:bodyPr>
          <a:lstStyle/>
          <a:p>
            <a:r>
              <a:rPr lang="en-US" sz="5400" b="1" dirty="0">
                <a:solidFill>
                  <a:srgbClr val="FF0000"/>
                </a:solidFill>
              </a:rPr>
              <a:t>Example</a:t>
            </a:r>
          </a:p>
        </p:txBody>
      </p:sp>
      <p:pic>
        <p:nvPicPr>
          <p:cNvPr id="4" name="Content Placeholder 3"/>
          <p:cNvPicPr>
            <a:picLocks noGrp="1" noChangeAspect="1"/>
          </p:cNvPicPr>
          <p:nvPr>
            <p:ph idx="1"/>
          </p:nvPr>
        </p:nvPicPr>
        <p:blipFill>
          <a:blip r:embed="rId2"/>
          <a:stretch>
            <a:fillRect/>
          </a:stretch>
        </p:blipFill>
        <p:spPr>
          <a:xfrm>
            <a:off x="2743202" y="228601"/>
            <a:ext cx="7158787" cy="6436894"/>
          </a:xfrm>
          <a:prstGeom prst="rect">
            <a:avLst/>
          </a:prstGeom>
        </p:spPr>
      </p:pic>
    </p:spTree>
    <p:extLst>
      <p:ext uri="{BB962C8B-B14F-4D97-AF65-F5344CB8AC3E}">
        <p14:creationId xmlns:p14="http://schemas.microsoft.com/office/powerpoint/2010/main" val="3883375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748" y="241133"/>
            <a:ext cx="9986210" cy="6038850"/>
          </a:xfrm>
          <a:prstGeom prst="rect">
            <a:avLst/>
          </a:prstGeom>
        </p:spPr>
      </p:pic>
    </p:spTree>
    <p:extLst>
      <p:ext uri="{BB962C8B-B14F-4D97-AF65-F5344CB8AC3E}">
        <p14:creationId xmlns:p14="http://schemas.microsoft.com/office/powerpoint/2010/main" val="2467774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t>Introduction.</a:t>
            </a:r>
          </a:p>
          <a:p>
            <a:r>
              <a:rPr lang="en-US" sz="3600" b="1" dirty="0"/>
              <a:t>The scale space.</a:t>
            </a:r>
          </a:p>
          <a:p>
            <a:r>
              <a:rPr lang="en-US" sz="3600" b="1" dirty="0"/>
              <a:t>LoG Approximation .</a:t>
            </a:r>
          </a:p>
          <a:p>
            <a:r>
              <a:rPr lang="en-US" sz="3600" b="1" dirty="0">
                <a:solidFill>
                  <a:srgbClr val="FF0000"/>
                </a:solidFill>
              </a:rPr>
              <a:t>Finding keypoints.</a:t>
            </a:r>
          </a:p>
          <a:p>
            <a:r>
              <a:rPr lang="en-US" sz="3600" b="1" dirty="0"/>
              <a:t>Get rid of bad key points.</a:t>
            </a:r>
          </a:p>
          <a:p>
            <a:r>
              <a:rPr lang="en-US" sz="3600" b="1" dirty="0"/>
              <a:t>Assigning an orientation to the keypoints.</a:t>
            </a:r>
          </a:p>
          <a:p>
            <a:r>
              <a:rPr lang="en-US" sz="3600" b="1" dirty="0"/>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58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809"/>
            <a:ext cx="10515600" cy="1325563"/>
          </a:xfrm>
        </p:spPr>
        <p:txBody>
          <a:bodyPr>
            <a:noAutofit/>
          </a:bodyPr>
          <a:lstStyle/>
          <a:p>
            <a:r>
              <a:rPr lang="en-US" sz="5400" b="1" dirty="0">
                <a:solidFill>
                  <a:srgbClr val="FF0000"/>
                </a:solidFill>
              </a:rPr>
              <a:t>Finding keypoints</a:t>
            </a:r>
          </a:p>
        </p:txBody>
      </p:sp>
      <p:sp>
        <p:nvSpPr>
          <p:cNvPr id="3" name="Content Placeholder 2"/>
          <p:cNvSpPr>
            <a:spLocks noGrp="1"/>
          </p:cNvSpPr>
          <p:nvPr>
            <p:ph idx="1"/>
          </p:nvPr>
        </p:nvSpPr>
        <p:spPr>
          <a:xfrm>
            <a:off x="838200" y="1825625"/>
            <a:ext cx="10700084" cy="4851902"/>
          </a:xfrm>
        </p:spPr>
        <p:txBody>
          <a:bodyPr/>
          <a:lstStyle/>
          <a:p>
            <a:r>
              <a:rPr lang="en-US" dirty="0"/>
              <a:t>Locate maxima/minima in DoG images</a:t>
            </a:r>
          </a:p>
          <a:p>
            <a:pPr marL="0" indent="0">
              <a:buNone/>
            </a:pPr>
            <a:r>
              <a:rPr lang="en-US" dirty="0"/>
              <a:t>The first step is to coarsely locate the maxima and minima. This is simple. You iterate through each pixel and check all it's </a:t>
            </a:r>
            <a:r>
              <a:rPr lang="en-US" dirty="0" err="1"/>
              <a:t>neighbours</a:t>
            </a:r>
            <a:r>
              <a:rPr lang="en-US" dirty="0"/>
              <a:t>. The check is done within the </a:t>
            </a:r>
            <a:r>
              <a:rPr lang="en-US" dirty="0">
                <a:solidFill>
                  <a:srgbClr val="FF0000"/>
                </a:solidFill>
              </a:rPr>
              <a:t>current image</a:t>
            </a:r>
            <a:r>
              <a:rPr lang="en-US" dirty="0"/>
              <a:t>, and also the </a:t>
            </a:r>
            <a:r>
              <a:rPr lang="en-US" dirty="0">
                <a:solidFill>
                  <a:srgbClr val="FF0000"/>
                </a:solidFill>
              </a:rPr>
              <a:t>one above </a:t>
            </a:r>
            <a:r>
              <a:rPr lang="en-US" dirty="0"/>
              <a:t>and </a:t>
            </a:r>
            <a:r>
              <a:rPr lang="en-US" dirty="0">
                <a:solidFill>
                  <a:srgbClr val="FF0000"/>
                </a:solidFill>
              </a:rPr>
              <a:t>below</a:t>
            </a:r>
            <a:r>
              <a:rPr lang="en-US" dirty="0"/>
              <a:t> it. Something like this: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054" y="4001294"/>
            <a:ext cx="3504606" cy="2418475"/>
          </a:xfrm>
          <a:prstGeom prst="rect">
            <a:avLst/>
          </a:prstGeom>
        </p:spPr>
      </p:pic>
      <p:pic>
        <p:nvPicPr>
          <p:cNvPr id="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84" y="1448886"/>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7531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62" y="2530809"/>
            <a:ext cx="2566737" cy="1325563"/>
          </a:xfrm>
        </p:spPr>
        <p:txBody>
          <a:bodyPr>
            <a:normAutofit fontScale="90000"/>
          </a:bodyPr>
          <a:lstStyle/>
          <a:p>
            <a:r>
              <a:rPr lang="en-US" sz="6000" b="1" dirty="0">
                <a:solidFill>
                  <a:srgbClr val="FF0000"/>
                </a:solidFill>
              </a:rPr>
              <a:t>Example</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8210" y="288758"/>
            <a:ext cx="6665495" cy="6472989"/>
          </a:xfrm>
        </p:spPr>
      </p:pic>
    </p:spTree>
    <p:extLst>
      <p:ext uri="{BB962C8B-B14F-4D97-AF65-F5344CB8AC3E}">
        <p14:creationId xmlns:p14="http://schemas.microsoft.com/office/powerpoint/2010/main" val="3178791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sz="4800" b="1" dirty="0" err="1">
                <a:solidFill>
                  <a:srgbClr val="FF0000"/>
                </a:solidFill>
              </a:rPr>
              <a:t>Keypoint</a:t>
            </a:r>
            <a:r>
              <a:rPr lang="en-US" sz="4800" b="1" dirty="0">
                <a:solidFill>
                  <a:srgbClr val="FF0000"/>
                </a:solidFill>
              </a:rPr>
              <a:t> Localization (cont’d)</a:t>
            </a:r>
          </a:p>
        </p:txBody>
      </p:sp>
      <p:sp>
        <p:nvSpPr>
          <p:cNvPr id="27651" name="Text Box 4"/>
          <p:cNvSpPr txBox="1">
            <a:spLocks noChangeArrowheads="1"/>
          </p:cNvSpPr>
          <p:nvPr/>
        </p:nvSpPr>
        <p:spPr bwMode="auto">
          <a:xfrm>
            <a:off x="7607300" y="2514601"/>
            <a:ext cx="2543068" cy="2862322"/>
          </a:xfrm>
          <a:prstGeom prst="rect">
            <a:avLst/>
          </a:prstGeom>
          <a:noFill/>
          <a:ln w="12700" cap="sq">
            <a:noFill/>
            <a:miter lim="800000"/>
            <a:headEnd type="none" w="sm" len="sm"/>
            <a:tailEnd type="none" w="sm" len="sm"/>
          </a:ln>
        </p:spPr>
        <p:txBody>
          <a:bodyPr wrap="none">
            <a:spAutoFit/>
          </a:bodyPr>
          <a:lstStyle/>
          <a:p>
            <a:pPr marL="457200" indent="-457200">
              <a:defRPr/>
            </a:pPr>
            <a:r>
              <a:rPr lang="en-US" sz="1600" b="1" dirty="0"/>
              <a:t>(</a:t>
            </a:r>
            <a:r>
              <a:rPr lang="en-US" sz="2000" b="1" dirty="0"/>
              <a:t>a) </a:t>
            </a:r>
            <a:r>
              <a:rPr lang="en-US" sz="2000" dirty="0"/>
              <a:t>233x189 image</a:t>
            </a:r>
          </a:p>
          <a:p>
            <a:pPr marL="457200" indent="-457200">
              <a:buFontTx/>
              <a:buAutoNum type="alphaLcParenBoth"/>
              <a:defRPr/>
            </a:pPr>
            <a:endParaRPr lang="en-US" sz="2000" dirty="0"/>
          </a:p>
          <a:p>
            <a:pPr marL="457200" indent="-457200">
              <a:defRPr/>
            </a:pPr>
            <a:r>
              <a:rPr lang="en-US" sz="2000" b="1" dirty="0"/>
              <a:t>(b)</a:t>
            </a:r>
            <a:r>
              <a:rPr lang="en-US" sz="2000" dirty="0"/>
              <a:t> 832 </a:t>
            </a:r>
            <a:r>
              <a:rPr lang="en-US" sz="2000" dirty="0" err="1"/>
              <a:t>DoG</a:t>
            </a:r>
            <a:r>
              <a:rPr lang="en-US" sz="2000" dirty="0"/>
              <a:t> </a:t>
            </a:r>
            <a:r>
              <a:rPr lang="en-US" sz="2000" dirty="0" err="1"/>
              <a:t>extrema</a:t>
            </a:r>
            <a:endParaRPr lang="en-US" sz="2000" dirty="0"/>
          </a:p>
          <a:p>
            <a:pPr marL="457200" indent="-457200">
              <a:defRPr/>
            </a:pPr>
            <a:endParaRPr lang="en-US" sz="2000" dirty="0"/>
          </a:p>
          <a:p>
            <a:pPr marL="457200" indent="-457200">
              <a:defRPr/>
            </a:pPr>
            <a:r>
              <a:rPr lang="en-US" sz="2000" b="1" dirty="0"/>
              <a:t>(c)</a:t>
            </a:r>
            <a:r>
              <a:rPr lang="en-US" sz="2000" dirty="0"/>
              <a:t> 729 left after low </a:t>
            </a:r>
          </a:p>
          <a:p>
            <a:pPr marL="457200" indent="-457200">
              <a:defRPr/>
            </a:pPr>
            <a:r>
              <a:rPr lang="en-US" sz="2000" dirty="0"/>
              <a:t>contrast  threshold</a:t>
            </a:r>
          </a:p>
          <a:p>
            <a:pPr marL="457200" indent="-457200">
              <a:defRPr/>
            </a:pPr>
            <a:endParaRPr lang="en-US" sz="2000" b="1" dirty="0"/>
          </a:p>
          <a:p>
            <a:pPr marL="457200" indent="-457200">
              <a:defRPr/>
            </a:pPr>
            <a:r>
              <a:rPr lang="en-US" sz="2000" dirty="0"/>
              <a:t>ratio based on Hessian</a:t>
            </a:r>
          </a:p>
          <a:p>
            <a:pPr marL="457200" indent="-457200">
              <a:buFontTx/>
              <a:buChar char="•"/>
              <a:defRPr/>
            </a:pPr>
            <a:endParaRPr lang="en-US" sz="2000" dirty="0"/>
          </a:p>
        </p:txBody>
      </p:sp>
      <p:pic>
        <p:nvPicPr>
          <p:cNvPr id="522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6464968" cy="480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84" y="129832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815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t>Introduction.</a:t>
            </a:r>
          </a:p>
          <a:p>
            <a:r>
              <a:rPr lang="en-US" sz="3600" b="1" dirty="0"/>
              <a:t>The scale space.</a:t>
            </a:r>
          </a:p>
          <a:p>
            <a:r>
              <a:rPr lang="en-US" sz="3600" b="1" dirty="0"/>
              <a:t>LoG Approximation .</a:t>
            </a:r>
          </a:p>
          <a:p>
            <a:r>
              <a:rPr lang="en-US" sz="3600" b="1" dirty="0"/>
              <a:t>Finding keypoints.</a:t>
            </a:r>
          </a:p>
          <a:p>
            <a:r>
              <a:rPr lang="en-US" sz="3600" b="1" dirty="0">
                <a:solidFill>
                  <a:srgbClr val="FF0000"/>
                </a:solidFill>
              </a:rPr>
              <a:t>Get rid of bad key points.</a:t>
            </a:r>
          </a:p>
          <a:p>
            <a:r>
              <a:rPr lang="en-US" sz="3600" b="1" dirty="0"/>
              <a:t>Assigning an orientation to the keypoints.</a:t>
            </a:r>
          </a:p>
          <a:p>
            <a:r>
              <a:rPr lang="en-US" sz="3600" b="1" dirty="0"/>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128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435100"/>
            <a:ext cx="8356600" cy="471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Rectangle 3"/>
          <p:cNvSpPr>
            <a:spLocks noGrp="1" noChangeArrowheads="1"/>
          </p:cNvSpPr>
          <p:nvPr>
            <p:ph type="title"/>
          </p:nvPr>
        </p:nvSpPr>
        <p:spPr>
          <a:xfrm>
            <a:off x="520700" y="239714"/>
            <a:ext cx="8229600" cy="712787"/>
          </a:xfrm>
        </p:spPr>
        <p:txBody>
          <a:bodyPr>
            <a:normAutofit/>
          </a:bodyPr>
          <a:lstStyle/>
          <a:p>
            <a:r>
              <a:rPr lang="en-US" b="1" dirty="0">
                <a:solidFill>
                  <a:srgbClr val="FF0000"/>
                </a:solidFill>
              </a:rPr>
              <a:t>Image Formation</a:t>
            </a:r>
          </a:p>
        </p:txBody>
      </p:sp>
      <p:pic>
        <p:nvPicPr>
          <p:cNvPr id="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865188"/>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18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809"/>
            <a:ext cx="10515600" cy="1325563"/>
          </a:xfrm>
        </p:spPr>
        <p:txBody>
          <a:bodyPr>
            <a:noAutofit/>
          </a:bodyPr>
          <a:lstStyle/>
          <a:p>
            <a:r>
              <a:rPr lang="en-US" sz="5400" b="1" dirty="0">
                <a:solidFill>
                  <a:srgbClr val="FF0000"/>
                </a:solidFill>
              </a:rPr>
              <a:t>Getting rid of low contrast keypoints</a:t>
            </a:r>
          </a:p>
        </p:txBody>
      </p:sp>
      <p:sp>
        <p:nvSpPr>
          <p:cNvPr id="3" name="Content Placeholder 2"/>
          <p:cNvSpPr>
            <a:spLocks noGrp="1"/>
          </p:cNvSpPr>
          <p:nvPr>
            <p:ph idx="1"/>
          </p:nvPr>
        </p:nvSpPr>
        <p:spPr>
          <a:xfrm>
            <a:off x="838200" y="1825625"/>
            <a:ext cx="10700084" cy="4851902"/>
          </a:xfrm>
        </p:spPr>
        <p:txBody>
          <a:bodyPr/>
          <a:lstStyle/>
          <a:p>
            <a:r>
              <a:rPr lang="en-US" sz="3600" dirty="0"/>
              <a:t>Removing low contrast features</a:t>
            </a:r>
          </a:p>
          <a:p>
            <a:r>
              <a:rPr lang="en-US" sz="3600" dirty="0"/>
              <a:t>This is simple. If the magnitude of the intensity (i.e., without sign) at the current pixel in the DoG image (</a:t>
            </a:r>
            <a:r>
              <a:rPr lang="en-US" sz="3600" dirty="0">
                <a:solidFill>
                  <a:srgbClr val="FF0000"/>
                </a:solidFill>
              </a:rPr>
              <a:t>that is being checked for minima/maxima</a:t>
            </a:r>
            <a:r>
              <a:rPr lang="en-US" sz="3600" dirty="0"/>
              <a:t>) is </a:t>
            </a:r>
            <a:r>
              <a:rPr lang="en-US" sz="3600" dirty="0">
                <a:solidFill>
                  <a:srgbClr val="00B050"/>
                </a:solidFill>
              </a:rPr>
              <a:t>less than a certain value</a:t>
            </a:r>
            <a:r>
              <a:rPr lang="en-US" sz="3600" dirty="0"/>
              <a:t>, it is rejected.</a:t>
            </a:r>
          </a:p>
          <a:p>
            <a:endParaRPr lang="en-US" dirty="0"/>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310355"/>
            <a:ext cx="10218821" cy="310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426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62" y="2530809"/>
            <a:ext cx="2566737" cy="1325563"/>
          </a:xfrm>
        </p:spPr>
        <p:txBody>
          <a:bodyPr>
            <a:normAutofit fontScale="90000"/>
          </a:bodyPr>
          <a:lstStyle/>
          <a:p>
            <a:r>
              <a:rPr lang="en-US" sz="6000" b="1" dirty="0">
                <a:solidFill>
                  <a:srgbClr val="FF0000"/>
                </a:solidFill>
              </a:rPr>
              <a:t>Example</a:t>
            </a:r>
            <a:endParaRPr lang="en-US" b="1" dirty="0">
              <a:solidFill>
                <a:srgbClr val="FF0000"/>
              </a:solidFill>
            </a:endParaRPr>
          </a:p>
        </p:txBody>
      </p:sp>
      <p:pic>
        <p:nvPicPr>
          <p:cNvPr id="1026" name="Picture 2" descr="C:\Users\Ahmed\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8" y="633046"/>
            <a:ext cx="8264771" cy="576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5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t>Introduction.</a:t>
            </a:r>
          </a:p>
          <a:p>
            <a:r>
              <a:rPr lang="en-US" sz="3600" b="1" dirty="0"/>
              <a:t>The scale space.</a:t>
            </a:r>
          </a:p>
          <a:p>
            <a:r>
              <a:rPr lang="en-US" sz="3600" b="1" dirty="0"/>
              <a:t>LoG Approximation .</a:t>
            </a:r>
          </a:p>
          <a:p>
            <a:r>
              <a:rPr lang="en-US" sz="3600" b="1" dirty="0"/>
              <a:t>Finding keypoints.</a:t>
            </a:r>
          </a:p>
          <a:p>
            <a:r>
              <a:rPr lang="en-US" sz="3600" b="1" dirty="0"/>
              <a:t>Get rid of bad key points.</a:t>
            </a:r>
          </a:p>
          <a:p>
            <a:r>
              <a:rPr lang="en-US" sz="3600" b="1" dirty="0">
                <a:solidFill>
                  <a:srgbClr val="FF0000"/>
                </a:solidFill>
              </a:rPr>
              <a:t>Assigning an orientation to the keypoints.</a:t>
            </a:r>
          </a:p>
          <a:p>
            <a:r>
              <a:rPr lang="en-US" sz="3600" b="1" dirty="0"/>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94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809"/>
            <a:ext cx="10515600" cy="1325563"/>
          </a:xfrm>
        </p:spPr>
        <p:txBody>
          <a:bodyPr>
            <a:noAutofit/>
          </a:bodyPr>
          <a:lstStyle/>
          <a:p>
            <a:r>
              <a:rPr lang="en-US" sz="5400" b="1" dirty="0">
                <a:solidFill>
                  <a:srgbClr val="FF0000"/>
                </a:solidFill>
              </a:rPr>
              <a:t>Keypoint orientations</a:t>
            </a:r>
          </a:p>
        </p:txBody>
      </p:sp>
      <p:pic>
        <p:nvPicPr>
          <p:cNvPr id="2054" name="Picture 6" descr="C:\Users\Ahmed\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296" y="1491915"/>
            <a:ext cx="8013030" cy="342848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Ahmed\Desktop\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98" y="4744915"/>
            <a:ext cx="6935788"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558" y="1323116"/>
            <a:ext cx="8674768" cy="16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2299107" y="5118469"/>
            <a:ext cx="7134099" cy="885698"/>
          </a:xfrm>
          <a:prstGeom prst="rect">
            <a:avLst/>
          </a:prstGeom>
        </p:spPr>
      </p:pic>
    </p:spTree>
    <p:extLst>
      <p:ext uri="{BB962C8B-B14F-4D97-AF65-F5344CB8AC3E}">
        <p14:creationId xmlns:p14="http://schemas.microsoft.com/office/powerpoint/2010/main" val="1247817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809"/>
            <a:ext cx="10515600" cy="1325563"/>
          </a:xfrm>
        </p:spPr>
        <p:txBody>
          <a:bodyPr>
            <a:noAutofit/>
          </a:bodyPr>
          <a:lstStyle/>
          <a:p>
            <a:r>
              <a:rPr lang="en-US" sz="5400" b="1" dirty="0">
                <a:solidFill>
                  <a:srgbClr val="FF0000"/>
                </a:solidFill>
              </a:rPr>
              <a:t>Keypoint orientations</a:t>
            </a:r>
          </a:p>
        </p:txBody>
      </p:sp>
      <p:sp>
        <p:nvSpPr>
          <p:cNvPr id="3" name="Rectangle 2"/>
          <p:cNvSpPr/>
          <p:nvPr/>
        </p:nvSpPr>
        <p:spPr>
          <a:xfrm>
            <a:off x="1359877" y="1793632"/>
            <a:ext cx="8100646" cy="4399718"/>
          </a:xfrm>
          <a:prstGeom prst="rect">
            <a:avLst/>
          </a:prstGeom>
        </p:spPr>
        <p:txBody>
          <a:bodyPr wrap="square">
            <a:spAutoFit/>
          </a:bodyPr>
          <a:lstStyle/>
          <a:p>
            <a:r>
              <a:rPr lang="en-US" dirty="0"/>
              <a:t>The magnitude and orientation is calculated for all pixels around the keypoint. Then, A </a:t>
            </a:r>
            <a:r>
              <a:rPr lang="en-US" dirty="0">
                <a:hlinkClick r:id="rId2"/>
              </a:rPr>
              <a:t>histogram</a:t>
            </a:r>
            <a:r>
              <a:rPr lang="en-US" dirty="0"/>
              <a:t> is created for this.</a:t>
            </a:r>
          </a:p>
          <a:p>
            <a:r>
              <a:rPr lang="en-US" dirty="0"/>
              <a:t>In this histogram, the 360 degrees of orientation are broken into 36 bins (each 10 degrees). Lets say the gradient direction at a certain point (in the "orientation collection region") is 18.759 degrees, then it will go into the 10-19 degree bin. And the "amount" that is added to the bin is proportional to the magnitude of gradient at that point.</a:t>
            </a:r>
          </a:p>
          <a:p>
            <a:r>
              <a:rPr lang="en-US" dirty="0"/>
              <a:t>Once you've done this for all pixels around the keypoint, the histogram will have a peak at some point.</a:t>
            </a:r>
          </a:p>
          <a:p>
            <a:r>
              <a:rPr lang="en-US" dirty="0"/>
              <a:t>you see </a:t>
            </a:r>
            <a:r>
              <a:rPr lang="en-US" dirty="0">
                <a:solidFill>
                  <a:srgbClr val="FF0000"/>
                </a:solidFill>
              </a:rPr>
              <a:t>the histogram peaks at 20-29 </a:t>
            </a:r>
            <a:r>
              <a:rPr lang="en-US" dirty="0"/>
              <a:t>degrees. So, the </a:t>
            </a:r>
            <a:r>
              <a:rPr lang="en-US" dirty="0" err="1"/>
              <a:t>keypoint</a:t>
            </a:r>
            <a:r>
              <a:rPr lang="en-US" dirty="0"/>
              <a:t> is assigned </a:t>
            </a:r>
            <a:r>
              <a:rPr lang="en-US" dirty="0">
                <a:solidFill>
                  <a:srgbClr val="FF0000"/>
                </a:solidFill>
              </a:rPr>
              <a:t>orientation 3</a:t>
            </a:r>
            <a:r>
              <a:rPr lang="en-US" dirty="0"/>
              <a:t> (the third bin)</a:t>
            </a:r>
          </a:p>
          <a:p>
            <a:r>
              <a:rPr lang="en-US" dirty="0"/>
              <a:t>Also, any peaks above 80% of the highest peak are converted into a new keypoint. This new keypoint has the same location and scale as the original. But it's orientation is equal to the other peak.</a:t>
            </a:r>
          </a:p>
          <a:p>
            <a:r>
              <a:rPr lang="en-US" dirty="0"/>
              <a:t>So, orientation can split up one keypoint into multiple keypoints.</a:t>
            </a:r>
          </a:p>
        </p:txBody>
      </p:sp>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1478799"/>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372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809"/>
            <a:ext cx="10515600" cy="1325563"/>
          </a:xfrm>
        </p:spPr>
        <p:txBody>
          <a:bodyPr>
            <a:noAutofit/>
          </a:bodyPr>
          <a:lstStyle/>
          <a:p>
            <a:r>
              <a:rPr lang="en-US" sz="5400" b="1" dirty="0">
                <a:solidFill>
                  <a:srgbClr val="FF0000"/>
                </a:solidFill>
              </a:rPr>
              <a:t>Keypoint orientations</a:t>
            </a:r>
          </a:p>
        </p:txBody>
      </p:sp>
      <p:pic>
        <p:nvPicPr>
          <p:cNvPr id="1026" name="Picture 2" descr="C:\Users\Ahmed\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3337"/>
            <a:ext cx="8534400" cy="39583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10297"/>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17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sz="5400" b="1" dirty="0">
                <a:solidFill>
                  <a:srgbClr val="FF0000"/>
                </a:solidFill>
              </a:rPr>
              <a:t> Orientation Assignment</a:t>
            </a:r>
          </a:p>
        </p:txBody>
      </p:sp>
      <p:sp>
        <p:nvSpPr>
          <p:cNvPr id="54275" name="Rectangle 3"/>
          <p:cNvSpPr>
            <a:spLocks noGrp="1" noChangeArrowheads="1"/>
          </p:cNvSpPr>
          <p:nvPr>
            <p:ph type="body" idx="1"/>
          </p:nvPr>
        </p:nvSpPr>
        <p:spPr>
          <a:xfrm>
            <a:off x="1046886" y="1671736"/>
            <a:ext cx="8229600" cy="4953000"/>
          </a:xfrm>
        </p:spPr>
        <p:txBody>
          <a:bodyPr/>
          <a:lstStyle/>
          <a:p>
            <a:r>
              <a:rPr lang="en-US" sz="2400" dirty="0"/>
              <a:t>Create histogram of gradient directions, within a region around the </a:t>
            </a:r>
            <a:r>
              <a:rPr lang="en-US" sz="2400" dirty="0" err="1"/>
              <a:t>keypoint</a:t>
            </a:r>
            <a:r>
              <a:rPr lang="en-US" sz="2400" dirty="0"/>
              <a:t>, at selected scale:</a:t>
            </a:r>
          </a:p>
          <a:p>
            <a:endParaRPr lang="en-US" sz="2400" dirty="0"/>
          </a:p>
          <a:p>
            <a:endParaRPr lang="en-US" dirty="0"/>
          </a:p>
          <a:p>
            <a:endParaRPr lang="en-US" dirty="0"/>
          </a:p>
          <a:p>
            <a:endParaRPr lang="en-US" dirty="0"/>
          </a:p>
          <a:p>
            <a:endParaRPr lang="en-US" dirty="0"/>
          </a:p>
          <a:p>
            <a:endParaRPr lang="en-US" dirty="0"/>
          </a:p>
          <a:p>
            <a:endParaRPr lang="en-US" dirty="0"/>
          </a:p>
        </p:txBody>
      </p:sp>
      <p:sp>
        <p:nvSpPr>
          <p:cNvPr id="54277" name="Text Box 7"/>
          <p:cNvSpPr txBox="1">
            <a:spLocks noChangeArrowheads="1"/>
          </p:cNvSpPr>
          <p:nvPr/>
        </p:nvSpPr>
        <p:spPr bwMode="auto">
          <a:xfrm>
            <a:off x="6929716" y="4585082"/>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lang="en-US" sz="1800" dirty="0"/>
              <a:t>36 bins (i.e., 10</a:t>
            </a:r>
            <a:r>
              <a:rPr lang="en-US" sz="1800" baseline="30000" dirty="0"/>
              <a:t>o </a:t>
            </a:r>
            <a:r>
              <a:rPr lang="en-US" sz="1800" dirty="0"/>
              <a:t>per bin)</a:t>
            </a:r>
          </a:p>
        </p:txBody>
      </p:sp>
      <p:grpSp>
        <p:nvGrpSpPr>
          <p:cNvPr id="54279" name="Group 53"/>
          <p:cNvGrpSpPr>
            <a:grpSpLocks/>
          </p:cNvGrpSpPr>
          <p:nvPr/>
        </p:nvGrpSpPr>
        <p:grpSpPr bwMode="auto">
          <a:xfrm>
            <a:off x="1605838" y="3870423"/>
            <a:ext cx="5205730" cy="1905000"/>
            <a:chOff x="1056" y="2544"/>
            <a:chExt cx="4099" cy="1632"/>
          </a:xfrm>
        </p:grpSpPr>
        <p:pic>
          <p:nvPicPr>
            <p:cNvPr id="54281" name="Picture 55" descr="descrip"/>
            <p:cNvPicPr>
              <a:picLocks noChangeAspect="1" noChangeArrowheads="1"/>
            </p:cNvPicPr>
            <p:nvPr/>
          </p:nvPicPr>
          <p:blipFill>
            <a:blip r:embed="rId3">
              <a:extLst>
                <a:ext uri="{28A0092B-C50C-407E-A947-70E740481C1C}">
                  <a14:useLocalDpi xmlns:a14="http://schemas.microsoft.com/office/drawing/2010/main" val="0"/>
                </a:ext>
              </a:extLst>
            </a:blip>
            <a:srcRect r="56557" b="8105"/>
            <a:stretch>
              <a:fillRect/>
            </a:stretch>
          </p:blipFill>
          <p:spPr bwMode="auto">
            <a:xfrm>
              <a:off x="1056" y="2544"/>
              <a:ext cx="1505"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Line 56"/>
            <p:cNvSpPr>
              <a:spLocks noChangeShapeType="1"/>
            </p:cNvSpPr>
            <p:nvPr/>
          </p:nvSpPr>
          <p:spPr bwMode="auto">
            <a:xfrm flipV="1">
              <a:off x="1728" y="2688"/>
              <a:ext cx="864" cy="656"/>
            </a:xfrm>
            <a:prstGeom prst="line">
              <a:avLst/>
            </a:prstGeom>
            <a:noFill/>
            <a:ln w="635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nvGrpSpPr>
            <p:cNvPr id="54283" name="Group 58"/>
            <p:cNvGrpSpPr>
              <a:grpSpLocks/>
            </p:cNvGrpSpPr>
            <p:nvPr/>
          </p:nvGrpSpPr>
          <p:grpSpPr bwMode="auto">
            <a:xfrm>
              <a:off x="2725" y="2782"/>
              <a:ext cx="2430" cy="1394"/>
              <a:chOff x="2725" y="2782"/>
              <a:chExt cx="2430" cy="1394"/>
            </a:xfrm>
          </p:grpSpPr>
          <p:grpSp>
            <p:nvGrpSpPr>
              <p:cNvPr id="54284" name="Group 10"/>
              <p:cNvGrpSpPr>
                <a:grpSpLocks/>
              </p:cNvGrpSpPr>
              <p:nvPr/>
            </p:nvGrpSpPr>
            <p:grpSpPr bwMode="auto">
              <a:xfrm>
                <a:off x="3457" y="2782"/>
                <a:ext cx="1698" cy="1394"/>
                <a:chOff x="4080" y="3573"/>
                <a:chExt cx="1077" cy="699"/>
              </a:xfrm>
            </p:grpSpPr>
            <p:sp>
              <p:nvSpPr>
                <p:cNvPr id="54286"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7"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8"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9"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0" name="Rectangle 15"/>
                <p:cNvSpPr>
                  <a:spLocks noChangeArrowheads="1"/>
                </p:cNvSpPr>
                <p:nvPr/>
              </p:nvSpPr>
              <p:spPr bwMode="auto">
                <a:xfrm>
                  <a:off x="4129" y="3984"/>
                  <a:ext cx="136" cy="135"/>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291"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2"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3"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4"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5" name="Rectangle 20"/>
                <p:cNvSpPr>
                  <a:spLocks noChangeArrowheads="1"/>
                </p:cNvSpPr>
                <p:nvPr/>
              </p:nvSpPr>
              <p:spPr bwMode="auto">
                <a:xfrm>
                  <a:off x="4265" y="3714"/>
                  <a:ext cx="136" cy="405"/>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296"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7"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8"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9"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0" name="Rectangle 25"/>
                <p:cNvSpPr>
                  <a:spLocks noChangeArrowheads="1"/>
                </p:cNvSpPr>
                <p:nvPr/>
              </p:nvSpPr>
              <p:spPr bwMode="auto">
                <a:xfrm>
                  <a:off x="4401" y="3849"/>
                  <a:ext cx="136" cy="270"/>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301"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2"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3"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4"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5" name="Rectangle 30"/>
                <p:cNvSpPr>
                  <a:spLocks noChangeArrowheads="1"/>
                </p:cNvSpPr>
                <p:nvPr/>
              </p:nvSpPr>
              <p:spPr bwMode="auto">
                <a:xfrm>
                  <a:off x="4537" y="4029"/>
                  <a:ext cx="136" cy="90"/>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306"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7"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8"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9"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0" name="Rectangle 35"/>
                <p:cNvSpPr>
                  <a:spLocks noChangeArrowheads="1"/>
                </p:cNvSpPr>
                <p:nvPr/>
              </p:nvSpPr>
              <p:spPr bwMode="auto">
                <a:xfrm>
                  <a:off x="4673" y="3984"/>
                  <a:ext cx="136" cy="135"/>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311"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2"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3"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4"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5" name="Rectangle 40"/>
                <p:cNvSpPr>
                  <a:spLocks noChangeArrowheads="1"/>
                </p:cNvSpPr>
                <p:nvPr/>
              </p:nvSpPr>
              <p:spPr bwMode="auto">
                <a:xfrm>
                  <a:off x="4809" y="4074"/>
                  <a:ext cx="136" cy="45"/>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316"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7"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8"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9"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0" name="Rectangle 45"/>
                <p:cNvSpPr>
                  <a:spLocks noChangeArrowheads="1"/>
                </p:cNvSpPr>
                <p:nvPr/>
              </p:nvSpPr>
              <p:spPr bwMode="auto">
                <a:xfrm>
                  <a:off x="4945" y="4029"/>
                  <a:ext cx="137" cy="90"/>
                </a:xfrm>
                <a:prstGeom prst="rect">
                  <a:avLst/>
                </a:prstGeom>
                <a:solidFill>
                  <a:srgbClr val="DC2B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sp>
              <p:nvSpPr>
                <p:cNvPr id="54321"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2"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3"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4"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5" name="Rectangle 50"/>
                <p:cNvSpPr>
                  <a:spLocks noChangeArrowheads="1"/>
                </p:cNvSpPr>
                <p:nvPr/>
              </p:nvSpPr>
              <p:spPr bwMode="auto">
                <a:xfrm>
                  <a:off x="4080" y="4160"/>
                  <a:ext cx="54"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kumimoji="0" lang="en-US" sz="1500">
                      <a:solidFill>
                        <a:srgbClr val="000000"/>
                      </a:solidFill>
                      <a:latin typeface="AvantGarde Bk BT" charset="0"/>
                      <a:cs typeface="Arial" panose="020B0604020202020204" pitchFamily="34" charset="0"/>
                    </a:rPr>
                    <a:t>0</a:t>
                  </a:r>
                  <a:endParaRPr kumimoji="0" lang="en-US" sz="2800">
                    <a:latin typeface="Arial" panose="020B0604020202020204" pitchFamily="34" charset="0"/>
                    <a:cs typeface="Arial" panose="020B0604020202020204" pitchFamily="34" charset="0"/>
                  </a:endParaRPr>
                </a:p>
              </p:txBody>
            </p:sp>
            <p:sp>
              <p:nvSpPr>
                <p:cNvPr id="54326" name="Rectangle 51"/>
                <p:cNvSpPr>
                  <a:spLocks noChangeArrowheads="1"/>
                </p:cNvSpPr>
                <p:nvPr/>
              </p:nvSpPr>
              <p:spPr bwMode="auto">
                <a:xfrm>
                  <a:off x="5036" y="4145"/>
                  <a:ext cx="54"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kumimoji="0" lang="en-US" sz="1500">
                      <a:solidFill>
                        <a:srgbClr val="000000"/>
                      </a:solidFill>
                      <a:latin typeface="AvantGarde Bk BT" charset="0"/>
                      <a:cs typeface="Arial" panose="020B0604020202020204" pitchFamily="34" charset="0"/>
                    </a:rPr>
                    <a:t>2</a:t>
                  </a:r>
                  <a:endParaRPr kumimoji="0" lang="en-US" sz="2800">
                    <a:latin typeface="Arial" panose="020B0604020202020204" pitchFamily="34" charset="0"/>
                    <a:cs typeface="Arial" panose="020B0604020202020204" pitchFamily="34" charset="0"/>
                  </a:endParaRPr>
                </a:p>
              </p:txBody>
            </p:sp>
            <p:sp>
              <p:nvSpPr>
                <p:cNvPr id="54327" name="Rectangle 52"/>
                <p:cNvSpPr>
                  <a:spLocks noChangeArrowheads="1"/>
                </p:cNvSpPr>
                <p:nvPr/>
              </p:nvSpPr>
              <p:spPr bwMode="auto">
                <a:xfrm>
                  <a:off x="5104" y="4133"/>
                  <a:ext cx="53"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kumimoji="0" lang="en-US" sz="1500">
                      <a:solidFill>
                        <a:srgbClr val="000000"/>
                      </a:solidFill>
                      <a:latin typeface="Symbol" panose="05050102010706020507" pitchFamily="18" charset="2"/>
                      <a:cs typeface="Arial" panose="020B0604020202020204" pitchFamily="34" charset="0"/>
                    </a:rPr>
                    <a:t>p</a:t>
                  </a:r>
                  <a:endParaRPr kumimoji="0" lang="en-US" sz="2800">
                    <a:latin typeface="Arial" panose="020B0604020202020204" pitchFamily="34" charset="0"/>
                    <a:cs typeface="Arial" panose="020B0604020202020204" pitchFamily="34" charset="0"/>
                  </a:endParaRPr>
                </a:p>
              </p:txBody>
            </p:sp>
            <p:sp>
              <p:nvSpPr>
                <p:cNvPr id="54328"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9"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4285"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kumimoji="0" lang="en-US" sz="2800">
                  <a:latin typeface="Arial" panose="020B0604020202020204" pitchFamily="34" charset="0"/>
                  <a:cs typeface="Arial" panose="020B0604020202020204" pitchFamily="34" charset="0"/>
                </a:endParaRPr>
              </a:p>
            </p:txBody>
          </p:sp>
        </p:grpSp>
      </p:grpSp>
      <p:pic>
        <p:nvPicPr>
          <p:cNvPr id="2" name="Picture 1"/>
          <p:cNvPicPr>
            <a:picLocks noChangeAspect="1"/>
          </p:cNvPicPr>
          <p:nvPr/>
        </p:nvPicPr>
        <p:blipFill>
          <a:blip r:embed="rId4"/>
          <a:stretch>
            <a:fillRect/>
          </a:stretch>
        </p:blipFill>
        <p:spPr>
          <a:xfrm>
            <a:off x="1448469" y="2635807"/>
            <a:ext cx="7134099" cy="885698"/>
          </a:xfrm>
          <a:prstGeom prst="rect">
            <a:avLst/>
          </a:prstGeom>
        </p:spPr>
      </p:pic>
      <p:graphicFrame>
        <p:nvGraphicFramePr>
          <p:cNvPr id="59" name="Object 10"/>
          <p:cNvGraphicFramePr>
            <a:graphicFrameLocks noChangeAspect="1"/>
          </p:cNvGraphicFramePr>
          <p:nvPr>
            <p:extLst>
              <p:ext uri="{D42A27DB-BD31-4B8C-83A1-F6EECF244321}">
                <p14:modId xmlns:p14="http://schemas.microsoft.com/office/powerpoint/2010/main" val="2982317267"/>
              </p:ext>
            </p:extLst>
          </p:nvPr>
        </p:nvGraphicFramePr>
        <p:xfrm>
          <a:off x="5287830" y="2181792"/>
          <a:ext cx="3735388" cy="401638"/>
        </p:xfrm>
        <a:graphic>
          <a:graphicData uri="http://schemas.openxmlformats.org/presentationml/2006/ole">
            <mc:AlternateContent xmlns:mc="http://schemas.openxmlformats.org/markup-compatibility/2006">
              <mc:Choice xmlns:v="urn:schemas-microsoft-com:vml" Requires="v">
                <p:oleObj name="Equation" r:id="rId5" imgW="1892300" imgH="203200" progId="Equation.DSMT4">
                  <p:embed/>
                </p:oleObj>
              </mc:Choice>
              <mc:Fallback>
                <p:oleObj name="Equation" r:id="rId5" imgW="18923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7830" y="2181792"/>
                        <a:ext cx="3735388" cy="4016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00" y="1285053"/>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507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rgbClr val="FF0000"/>
                </a:solidFill>
              </a:rPr>
              <a:t>AGENDA</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3600" b="1" dirty="0"/>
              <a:t>Introduction.</a:t>
            </a:r>
          </a:p>
          <a:p>
            <a:r>
              <a:rPr lang="en-US" sz="3600" b="1" dirty="0"/>
              <a:t>The scale space.</a:t>
            </a:r>
          </a:p>
          <a:p>
            <a:r>
              <a:rPr lang="en-US" sz="3600" b="1" dirty="0"/>
              <a:t>LoG Approximation .</a:t>
            </a:r>
          </a:p>
          <a:p>
            <a:r>
              <a:rPr lang="en-US" sz="3600" b="1" dirty="0"/>
              <a:t>Finding keypoints.</a:t>
            </a:r>
          </a:p>
          <a:p>
            <a:r>
              <a:rPr lang="en-US" sz="3600" b="1" dirty="0"/>
              <a:t>Get rid of bad key points.</a:t>
            </a:r>
          </a:p>
          <a:p>
            <a:r>
              <a:rPr lang="en-US" sz="3600" b="1" dirty="0"/>
              <a:t>Assigning an orientation to the keypoints.</a:t>
            </a:r>
          </a:p>
          <a:p>
            <a:r>
              <a:rPr lang="en-US" sz="3600" b="1" dirty="0">
                <a:solidFill>
                  <a:srgbClr val="FF0000"/>
                </a:solidFill>
              </a:rPr>
              <a:t>Generate SIFT features. </a:t>
            </a:r>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11" y="142954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55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2057400" y="1600200"/>
            <a:ext cx="8305800" cy="4114800"/>
          </a:xfrm>
        </p:spPr>
        <p:txBody>
          <a:bodyPr/>
          <a:lstStyle/>
          <a:p>
            <a:pPr>
              <a:buFontTx/>
              <a:buNone/>
            </a:pPr>
            <a:r>
              <a:rPr lang="en-US" sz="2400">
                <a:cs typeface="Arial" panose="020B0604020202020204" pitchFamily="34" charset="0"/>
              </a:rPr>
              <a:t>		    </a:t>
            </a:r>
          </a:p>
        </p:txBody>
      </p:sp>
      <p:sp>
        <p:nvSpPr>
          <p:cNvPr id="60419" name="Rectangle 2"/>
          <p:cNvSpPr>
            <a:spLocks noGrp="1" noChangeArrowheads="1"/>
          </p:cNvSpPr>
          <p:nvPr>
            <p:ph type="title"/>
          </p:nvPr>
        </p:nvSpPr>
        <p:spPr>
          <a:xfrm>
            <a:off x="1335088" y="775494"/>
            <a:ext cx="7772400" cy="1143000"/>
          </a:xfrm>
        </p:spPr>
        <p:txBody>
          <a:bodyPr>
            <a:normAutofit/>
          </a:bodyPr>
          <a:lstStyle/>
          <a:p>
            <a:r>
              <a:rPr lang="en-US" sz="4800" b="1" dirty="0">
                <a:solidFill>
                  <a:srgbClr val="FF0000"/>
                </a:solidFill>
              </a:rPr>
              <a:t> </a:t>
            </a:r>
            <a:r>
              <a:rPr lang="en-US" sz="4800" b="1" dirty="0" err="1">
                <a:solidFill>
                  <a:srgbClr val="FF0000"/>
                </a:solidFill>
              </a:rPr>
              <a:t>Keypoint</a:t>
            </a:r>
            <a:r>
              <a:rPr lang="en-US" sz="4800" b="1" dirty="0">
                <a:solidFill>
                  <a:srgbClr val="FF0000"/>
                </a:solidFill>
              </a:rPr>
              <a:t> Descriptor</a:t>
            </a:r>
          </a:p>
        </p:txBody>
      </p:sp>
      <p:pic>
        <p:nvPicPr>
          <p:cNvPr id="60420" name="Picture 10"/>
          <p:cNvPicPr>
            <a:picLocks noChangeAspect="1" noChangeArrowheads="1"/>
          </p:cNvPicPr>
          <p:nvPr/>
        </p:nvPicPr>
        <p:blipFill>
          <a:blip r:embed="rId3">
            <a:extLst>
              <a:ext uri="{28A0092B-C50C-407E-A947-70E740481C1C}">
                <a14:useLocalDpi xmlns:a14="http://schemas.microsoft.com/office/drawing/2010/main" val="0"/>
              </a:ext>
            </a:extLst>
          </a:blip>
          <a:srcRect r="39337"/>
          <a:stretch>
            <a:fillRect/>
          </a:stretch>
        </p:blipFill>
        <p:spPr bwMode="auto">
          <a:xfrm>
            <a:off x="634460" y="2072181"/>
            <a:ext cx="1828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0421" name="Rectangle 14"/>
          <p:cNvSpPr>
            <a:spLocks noChangeArrowheads="1"/>
          </p:cNvSpPr>
          <p:nvPr/>
        </p:nvSpPr>
        <p:spPr bwMode="auto">
          <a:xfrm>
            <a:off x="6732508" y="4240869"/>
            <a:ext cx="736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buFontTx/>
              <a:buNone/>
            </a:pPr>
            <a:r>
              <a:rPr lang="en-US" sz="1800" dirty="0"/>
              <a:t>8 bins</a:t>
            </a:r>
            <a:endParaRPr lang="el-GR" sz="1800" dirty="0"/>
          </a:p>
        </p:txBody>
      </p:sp>
      <p:pic>
        <p:nvPicPr>
          <p:cNvPr id="60422" name="Picture 55" descr="descrip"/>
          <p:cNvPicPr>
            <a:picLocks noChangeAspect="1" noChangeArrowheads="1"/>
          </p:cNvPicPr>
          <p:nvPr/>
        </p:nvPicPr>
        <p:blipFill>
          <a:blip r:embed="rId4">
            <a:extLst>
              <a:ext uri="{28A0092B-C50C-407E-A947-70E740481C1C}">
                <a14:useLocalDpi xmlns:a14="http://schemas.microsoft.com/office/drawing/2010/main" val="0"/>
              </a:ext>
            </a:extLst>
          </a:blip>
          <a:srcRect r="56557" b="8105"/>
          <a:stretch>
            <a:fillRect/>
          </a:stretch>
        </p:blipFill>
        <p:spPr bwMode="auto">
          <a:xfrm>
            <a:off x="3232843" y="2400697"/>
            <a:ext cx="16319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ight Arrow 67"/>
          <p:cNvSpPr>
            <a:spLocks noChangeArrowheads="1"/>
          </p:cNvSpPr>
          <p:nvPr/>
        </p:nvSpPr>
        <p:spPr bwMode="auto">
          <a:xfrm>
            <a:off x="2609540" y="2988004"/>
            <a:ext cx="533400" cy="381000"/>
          </a:xfrm>
          <a:prstGeom prst="rightArrow">
            <a:avLst>
              <a:gd name="adj1" fmla="val 50000"/>
              <a:gd name="adj2" fmla="val 49998"/>
            </a:avLst>
          </a:prstGeom>
          <a:solidFill>
            <a:schemeClr val="accent1"/>
          </a:solidFill>
          <a:ln w="12700" cap="sq" algn="ctr">
            <a:solidFill>
              <a:schemeClr val="tx1"/>
            </a:solidFill>
            <a:round/>
            <a:headEnd type="none" w="sm" len="sm"/>
            <a:tailEnd type="none" w="sm" len="sm"/>
          </a:ln>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p>
        </p:txBody>
      </p:sp>
      <p:sp>
        <p:nvSpPr>
          <p:cNvPr id="60424" name="Right Arrow 68"/>
          <p:cNvSpPr>
            <a:spLocks noChangeArrowheads="1"/>
          </p:cNvSpPr>
          <p:nvPr/>
        </p:nvSpPr>
        <p:spPr bwMode="auto">
          <a:xfrm>
            <a:off x="4830846" y="2986666"/>
            <a:ext cx="533400" cy="381000"/>
          </a:xfrm>
          <a:prstGeom prst="rightArrow">
            <a:avLst>
              <a:gd name="adj1" fmla="val 50000"/>
              <a:gd name="adj2" fmla="val 49998"/>
            </a:avLst>
          </a:prstGeom>
          <a:solidFill>
            <a:schemeClr val="accent1"/>
          </a:solidFill>
          <a:ln w="12700" cap="sq" algn="ctr">
            <a:solidFill>
              <a:schemeClr val="tx1"/>
            </a:solidFill>
            <a:round/>
            <a:headEnd type="none" w="sm" len="sm"/>
            <a:tailEnd type="none" w="sm" len="sm"/>
          </a:ln>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p>
        </p:txBody>
      </p:sp>
      <p:grpSp>
        <p:nvGrpSpPr>
          <p:cNvPr id="2" name="Group 70"/>
          <p:cNvGrpSpPr>
            <a:grpSpLocks/>
          </p:cNvGrpSpPr>
          <p:nvPr/>
        </p:nvGrpSpPr>
        <p:grpSpPr bwMode="auto">
          <a:xfrm>
            <a:off x="5576808" y="1843666"/>
            <a:ext cx="2946400" cy="2286000"/>
            <a:chOff x="3138" y="1862"/>
            <a:chExt cx="1856" cy="1439"/>
          </a:xfrm>
        </p:grpSpPr>
        <p:sp>
          <p:nvSpPr>
            <p:cNvPr id="60426" name="Rectangle 71"/>
            <p:cNvSpPr>
              <a:spLocks noChangeArrowheads="1"/>
            </p:cNvSpPr>
            <p:nvPr/>
          </p:nvSpPr>
          <p:spPr bwMode="auto">
            <a:xfrm>
              <a:off x="3138" y="2309"/>
              <a:ext cx="156" cy="800"/>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27" name="Rectangle 72"/>
            <p:cNvSpPr>
              <a:spLocks noChangeArrowheads="1"/>
            </p:cNvSpPr>
            <p:nvPr/>
          </p:nvSpPr>
          <p:spPr bwMode="auto">
            <a:xfrm>
              <a:off x="3380" y="2037"/>
              <a:ext cx="156" cy="1072"/>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28" name="Rectangle 73"/>
            <p:cNvSpPr>
              <a:spLocks noChangeArrowheads="1"/>
            </p:cNvSpPr>
            <p:nvPr/>
          </p:nvSpPr>
          <p:spPr bwMode="auto">
            <a:xfrm>
              <a:off x="3623" y="2580"/>
              <a:ext cx="156" cy="529"/>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29" name="Rectangle 74"/>
            <p:cNvSpPr>
              <a:spLocks noChangeArrowheads="1"/>
            </p:cNvSpPr>
            <p:nvPr/>
          </p:nvSpPr>
          <p:spPr bwMode="auto">
            <a:xfrm>
              <a:off x="3866" y="2431"/>
              <a:ext cx="156" cy="678"/>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30" name="Rectangle 75"/>
            <p:cNvSpPr>
              <a:spLocks noChangeArrowheads="1"/>
            </p:cNvSpPr>
            <p:nvPr/>
          </p:nvSpPr>
          <p:spPr bwMode="auto">
            <a:xfrm>
              <a:off x="4109" y="1862"/>
              <a:ext cx="156" cy="1247"/>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31" name="Rectangle 76"/>
            <p:cNvSpPr>
              <a:spLocks noChangeArrowheads="1"/>
            </p:cNvSpPr>
            <p:nvPr/>
          </p:nvSpPr>
          <p:spPr bwMode="auto">
            <a:xfrm>
              <a:off x="4352" y="2763"/>
              <a:ext cx="156" cy="346"/>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32" name="Rectangle 77"/>
            <p:cNvSpPr>
              <a:spLocks noChangeArrowheads="1"/>
            </p:cNvSpPr>
            <p:nvPr/>
          </p:nvSpPr>
          <p:spPr bwMode="auto">
            <a:xfrm>
              <a:off x="4595" y="2770"/>
              <a:ext cx="156" cy="339"/>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33" name="Rectangle 78"/>
            <p:cNvSpPr>
              <a:spLocks noChangeArrowheads="1"/>
            </p:cNvSpPr>
            <p:nvPr/>
          </p:nvSpPr>
          <p:spPr bwMode="auto">
            <a:xfrm>
              <a:off x="4838" y="2160"/>
              <a:ext cx="156" cy="949"/>
            </a:xfrm>
            <a:prstGeom prst="rect">
              <a:avLst/>
            </a:prstGeom>
            <a:solidFill>
              <a:srgbClr val="0000FF"/>
            </a:solidFill>
            <a:ln w="12700" algn="ctr">
              <a:solidFill>
                <a:schemeClr val="tx1"/>
              </a:solidFill>
              <a:miter lim="800000"/>
              <a:headEnd/>
              <a:tailEnd/>
            </a:ln>
          </p:spPr>
          <p:txBody>
            <a:bodyPr wrap="none" anchor="ct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latin typeface="Georgia" panose="02040502050405020303" pitchFamily="18" charset="0"/>
              </a:endParaRPr>
            </a:p>
          </p:txBody>
        </p:sp>
        <p:sp>
          <p:nvSpPr>
            <p:cNvPr id="60434" name="Line 17"/>
            <p:cNvSpPr>
              <a:spLocks noChangeShapeType="1"/>
            </p:cNvSpPr>
            <p:nvPr/>
          </p:nvSpPr>
          <p:spPr bwMode="auto">
            <a:xfrm>
              <a:off x="3151" y="3226"/>
              <a:ext cx="12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35" name="Line 18"/>
            <p:cNvSpPr>
              <a:spLocks noChangeShapeType="1"/>
            </p:cNvSpPr>
            <p:nvPr/>
          </p:nvSpPr>
          <p:spPr bwMode="auto">
            <a:xfrm flipV="1">
              <a:off x="3395" y="3182"/>
              <a:ext cx="112" cy="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36" name="Line 19"/>
            <p:cNvSpPr>
              <a:spLocks noChangeShapeType="1"/>
            </p:cNvSpPr>
            <p:nvPr/>
          </p:nvSpPr>
          <p:spPr bwMode="auto">
            <a:xfrm rot="-5400000">
              <a:off x="3652" y="3226"/>
              <a:ext cx="12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37" name="Line 20"/>
            <p:cNvSpPr>
              <a:spLocks noChangeShapeType="1"/>
            </p:cNvSpPr>
            <p:nvPr/>
          </p:nvSpPr>
          <p:spPr bwMode="auto">
            <a:xfrm rot="16200000" flipV="1">
              <a:off x="3883" y="3182"/>
              <a:ext cx="112" cy="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38" name="Line 21"/>
            <p:cNvSpPr>
              <a:spLocks noChangeShapeType="1"/>
            </p:cNvSpPr>
            <p:nvPr/>
          </p:nvSpPr>
          <p:spPr bwMode="auto">
            <a:xfrm flipH="1" flipV="1">
              <a:off x="4133" y="3240"/>
              <a:ext cx="12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39" name="Line 22"/>
            <p:cNvSpPr>
              <a:spLocks noChangeShapeType="1"/>
            </p:cNvSpPr>
            <p:nvPr/>
          </p:nvSpPr>
          <p:spPr bwMode="auto">
            <a:xfrm flipH="1">
              <a:off x="4377" y="3196"/>
              <a:ext cx="112" cy="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40" name="Line 23"/>
            <p:cNvSpPr>
              <a:spLocks noChangeShapeType="1"/>
            </p:cNvSpPr>
            <p:nvPr/>
          </p:nvSpPr>
          <p:spPr bwMode="auto">
            <a:xfrm rot="5400000" flipV="1">
              <a:off x="4634" y="3240"/>
              <a:ext cx="12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441" name="Line 24"/>
            <p:cNvSpPr>
              <a:spLocks noChangeShapeType="1"/>
            </p:cNvSpPr>
            <p:nvPr/>
          </p:nvSpPr>
          <p:spPr bwMode="auto">
            <a:xfrm rot="16200000" flipH="1">
              <a:off x="4865" y="3196"/>
              <a:ext cx="112" cy="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69232" y="4410624"/>
            <a:ext cx="5491751" cy="2380456"/>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27"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32" y="1597591"/>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228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083842" cy="6858000"/>
          </a:xfrm>
          <a:prstGeom prst="rect">
            <a:avLst/>
          </a:prstGeom>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rot="5400000">
            <a:off x="7869477" y="1555649"/>
            <a:ext cx="5491751" cy="2380456"/>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43002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65262" y="-41275"/>
            <a:ext cx="9202738" cy="557213"/>
          </a:xfrm>
          <a:prstGeom prst="rect">
            <a:avLst/>
          </a:prstGeom>
        </p:spPr>
        <p:txBody>
          <a:bodyPr/>
          <a:lstStyle/>
          <a:p>
            <a:pPr>
              <a:defRPr/>
            </a:pPr>
            <a:r>
              <a:rPr lang="en-US" sz="2800" b="1" i="1" dirty="0">
                <a:solidFill>
                  <a:schemeClr val="accent2"/>
                </a:solidFill>
                <a:effectLst>
                  <a:outerShdw blurRad="38100" dist="38100" dir="2700000" algn="tl">
                    <a:srgbClr val="C0C0C0"/>
                  </a:outerShdw>
                </a:effectLst>
                <a:latin typeface="Arial" charset="0"/>
                <a:cs typeface="Arial" charset="0"/>
              </a:rPr>
              <a:t>Gaussian filter- examples</a:t>
            </a:r>
          </a:p>
        </p:txBody>
      </p:sp>
      <p:pic>
        <p:nvPicPr>
          <p:cNvPr id="37891"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441326"/>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83110" y="1143002"/>
            <a:ext cx="4933402" cy="707886"/>
          </a:xfrm>
          <a:prstGeom prst="rect">
            <a:avLst/>
          </a:prstGeom>
        </p:spPr>
        <p:txBody>
          <a:bodyPr wrap="none">
            <a:spAutoFit/>
          </a:bodyPr>
          <a:lstStyle/>
          <a:p>
            <a:pPr marL="342900" indent="-342900">
              <a:spcBef>
                <a:spcPct val="20000"/>
              </a:spcBef>
              <a:buFontTx/>
              <a:buChar char="•"/>
              <a:defRPr/>
            </a:pPr>
            <a:r>
              <a:rPr lang="en-US" sz="4000" dirty="0"/>
              <a:t>Gaussian distribution</a:t>
            </a:r>
          </a:p>
        </p:txBody>
      </p:sp>
      <p:pic>
        <p:nvPicPr>
          <p:cNvPr id="37900" name="Picture 6" descr="txp_fig"/>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2300" y="998539"/>
            <a:ext cx="4949825" cy="144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7" y="2623998"/>
            <a:ext cx="7910513"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622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552074" y="487364"/>
            <a:ext cx="8077200" cy="1066800"/>
          </a:xfrm>
        </p:spPr>
        <p:txBody>
          <a:bodyPr vert="horz" lIns="91440" tIns="45720" rIns="91440" bIns="45720" rtlCol="0" anchor="ctr">
            <a:noAutofit/>
          </a:bodyPr>
          <a:lstStyle/>
          <a:p>
            <a:r>
              <a:rPr lang="en-US" sz="4800" b="1" dirty="0">
                <a:solidFill>
                  <a:srgbClr val="FF0000"/>
                </a:solidFill>
              </a:rPr>
              <a:t> </a:t>
            </a:r>
            <a:r>
              <a:rPr lang="en-US" sz="4800" b="1" dirty="0" err="1">
                <a:solidFill>
                  <a:srgbClr val="FF0000"/>
                </a:solidFill>
              </a:rPr>
              <a:t>Keypoint</a:t>
            </a:r>
            <a:r>
              <a:rPr lang="en-US" sz="4800" b="1" dirty="0">
                <a:solidFill>
                  <a:srgbClr val="FF0000"/>
                </a:solidFill>
              </a:rPr>
              <a:t> Descriptor (cont’d)</a:t>
            </a:r>
          </a:p>
        </p:txBody>
      </p:sp>
      <p:pic>
        <p:nvPicPr>
          <p:cNvPr id="62467" name="Picture 6"/>
          <p:cNvPicPr>
            <a:picLocks noChangeAspect="1" noChangeArrowheads="1"/>
          </p:cNvPicPr>
          <p:nvPr/>
        </p:nvPicPr>
        <p:blipFill>
          <a:blip r:embed="rId3">
            <a:extLst>
              <a:ext uri="{28A0092B-C50C-407E-A947-70E740481C1C}">
                <a14:useLocalDpi xmlns:a14="http://schemas.microsoft.com/office/drawing/2010/main" val="0"/>
              </a:ext>
            </a:extLst>
          </a:blip>
          <a:srcRect l="55724"/>
          <a:stretch>
            <a:fillRect/>
          </a:stretch>
        </p:blipFill>
        <p:spPr bwMode="auto">
          <a:xfrm>
            <a:off x="8153400" y="3429001"/>
            <a:ext cx="2179638"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2468" name="Rectangle 35"/>
          <p:cNvSpPr>
            <a:spLocks noChangeArrowheads="1"/>
          </p:cNvSpPr>
          <p:nvPr/>
        </p:nvSpPr>
        <p:spPr bwMode="auto">
          <a:xfrm>
            <a:off x="7658100" y="5867400"/>
            <a:ext cx="3009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lang="en-US" sz="1800"/>
              <a:t>16 histograms x 8 orientations </a:t>
            </a:r>
          </a:p>
          <a:p>
            <a:pPr>
              <a:spcBef>
                <a:spcPct val="0"/>
              </a:spcBef>
              <a:buFontTx/>
              <a:buNone/>
            </a:pPr>
            <a:r>
              <a:rPr lang="en-US" sz="1800"/>
              <a:t>             = 128 features</a:t>
            </a:r>
          </a:p>
        </p:txBody>
      </p:sp>
      <p:sp>
        <p:nvSpPr>
          <p:cNvPr id="62469" name="Rectangle 36"/>
          <p:cNvSpPr>
            <a:spLocks noChangeArrowheads="1"/>
          </p:cNvSpPr>
          <p:nvPr/>
        </p:nvSpPr>
        <p:spPr bwMode="auto">
          <a:xfrm>
            <a:off x="1752600" y="1752600"/>
            <a:ext cx="2514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buFontTx/>
              <a:buAutoNum type="arabicPeriod"/>
            </a:pPr>
            <a:r>
              <a:rPr kumimoji="0" lang="en-US" sz="2400" dirty="0">
                <a:ea typeface="ＭＳ Ｐゴシック" panose="020B0600070205080204" pitchFamily="34" charset="-128"/>
              </a:rPr>
              <a:t>Take a 16 x16 window around detected interest point.</a:t>
            </a:r>
          </a:p>
          <a:p>
            <a:pPr>
              <a:buFontTx/>
              <a:buAutoNum type="arabicPeriod"/>
            </a:pPr>
            <a:endParaRPr kumimoji="0" lang="en-US" sz="2400" dirty="0">
              <a:ea typeface="ＭＳ Ｐゴシック" panose="020B0600070205080204" pitchFamily="34" charset="-128"/>
            </a:endParaRPr>
          </a:p>
          <a:p>
            <a:pPr>
              <a:buFontTx/>
              <a:buAutoNum type="arabicPeriod"/>
            </a:pPr>
            <a:r>
              <a:rPr kumimoji="0" lang="en-US" sz="2400" dirty="0">
                <a:ea typeface="ＭＳ Ｐゴシック" panose="020B0600070205080204" pitchFamily="34" charset="-128"/>
              </a:rPr>
              <a:t>Divide into a 4x4 grid of cells.</a:t>
            </a:r>
          </a:p>
          <a:p>
            <a:pPr>
              <a:buFontTx/>
              <a:buAutoNum type="arabicPeriod"/>
            </a:pPr>
            <a:endParaRPr kumimoji="0" lang="en-US" sz="2400" dirty="0">
              <a:ea typeface="ＭＳ Ｐゴシック" panose="020B0600070205080204" pitchFamily="34" charset="-128"/>
            </a:endParaRPr>
          </a:p>
          <a:p>
            <a:pPr>
              <a:buFontTx/>
              <a:buAutoNum type="arabicPeriod"/>
            </a:pPr>
            <a:r>
              <a:rPr kumimoji="0" lang="en-US" sz="2400" dirty="0">
                <a:ea typeface="ＭＳ Ｐゴシック" panose="020B0600070205080204" pitchFamily="34" charset="-128"/>
              </a:rPr>
              <a:t>Compute histogram in each cell.</a:t>
            </a:r>
          </a:p>
        </p:txBody>
      </p:sp>
      <p:pic>
        <p:nvPicPr>
          <p:cNvPr id="62470" name="Picture 6"/>
          <p:cNvPicPr>
            <a:picLocks noChangeAspect="1" noChangeArrowheads="1"/>
          </p:cNvPicPr>
          <p:nvPr/>
        </p:nvPicPr>
        <p:blipFill>
          <a:blip r:embed="rId3">
            <a:extLst>
              <a:ext uri="{28A0092B-C50C-407E-A947-70E740481C1C}">
                <a14:useLocalDpi xmlns:a14="http://schemas.microsoft.com/office/drawing/2010/main" val="0"/>
              </a:ext>
            </a:extLst>
          </a:blip>
          <a:srcRect r="55112"/>
          <a:stretch>
            <a:fillRect/>
          </a:stretch>
        </p:blipFill>
        <p:spPr bwMode="auto">
          <a:xfrm>
            <a:off x="4191000" y="3352801"/>
            <a:ext cx="22098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6247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828800"/>
            <a:ext cx="15065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62472" name="Rectangle 10"/>
          <p:cNvSpPr>
            <a:spLocks noChangeArrowheads="1"/>
          </p:cNvSpPr>
          <p:nvPr/>
        </p:nvSpPr>
        <p:spPr bwMode="auto">
          <a:xfrm>
            <a:off x="8458200" y="22860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kumimoji="0" lang="en-US" sz="2400">
                <a:ea typeface="ＭＳ Ｐゴシック" panose="020B0600070205080204" pitchFamily="34" charset="-128"/>
              </a:rPr>
              <a:t>(8 bins)</a:t>
            </a:r>
            <a:endParaRPr lang="en-US" sz="2400"/>
          </a:p>
        </p:txBody>
      </p:sp>
      <p:sp>
        <p:nvSpPr>
          <p:cNvPr id="62473" name="Right Arrow 9"/>
          <p:cNvSpPr>
            <a:spLocks noChangeArrowheads="1"/>
          </p:cNvSpPr>
          <p:nvPr/>
        </p:nvSpPr>
        <p:spPr bwMode="auto">
          <a:xfrm>
            <a:off x="6781800" y="4267200"/>
            <a:ext cx="1066800" cy="685800"/>
          </a:xfrm>
          <a:prstGeom prst="rightArrow">
            <a:avLst>
              <a:gd name="adj1" fmla="val 50000"/>
              <a:gd name="adj2" fmla="val 50001"/>
            </a:avLst>
          </a:prstGeom>
          <a:solidFill>
            <a:schemeClr val="accent1"/>
          </a:solidFill>
          <a:ln w="12700" cap="sq" algn="ctr">
            <a:solidFill>
              <a:schemeClr val="tx1"/>
            </a:solidFill>
            <a:round/>
            <a:headEnd type="none" w="sm" len="sm"/>
            <a:tailEnd type="none" w="sm" len="sm"/>
          </a:ln>
        </p:spPr>
        <p:txBody>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endParaRPr lang="en-US" sz="1800"/>
          </a:p>
        </p:txBody>
      </p:sp>
      <p:pic>
        <p:nvPicPr>
          <p:cNvPr id="1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384" y="1430674"/>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514181"/>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p:txBody>
          <a:bodyPr>
            <a:normAutofit/>
          </a:bodyPr>
          <a:lstStyle/>
          <a:p>
            <a:r>
              <a:rPr lang="en-US" altLang="ko-KR" sz="5400" b="1" dirty="0">
                <a:solidFill>
                  <a:srgbClr val="FF0000"/>
                </a:solidFill>
                <a:ea typeface="Gulim" pitchFamily="34" charset="-127"/>
              </a:rPr>
              <a:t>Applications of SIFT</a:t>
            </a:r>
            <a:endParaRPr lang="en-US" sz="5400" b="1" dirty="0">
              <a:solidFill>
                <a:srgbClr val="FF0000"/>
              </a:solidFill>
            </a:endParaRPr>
          </a:p>
        </p:txBody>
      </p:sp>
      <p:sp>
        <p:nvSpPr>
          <p:cNvPr id="95235" name="Rectangle 3"/>
          <p:cNvSpPr>
            <a:spLocks noGrp="1" noChangeArrowheads="1"/>
          </p:cNvSpPr>
          <p:nvPr>
            <p:ph type="body" idx="4294967295"/>
          </p:nvPr>
        </p:nvSpPr>
        <p:spPr/>
        <p:txBody>
          <a:bodyPr/>
          <a:lstStyle/>
          <a:p>
            <a:r>
              <a:rPr lang="en-US" altLang="ko-KR">
                <a:ea typeface="Gulim" pitchFamily="34" charset="-127"/>
              </a:rPr>
              <a:t>Object recognition</a:t>
            </a:r>
          </a:p>
          <a:p>
            <a:r>
              <a:rPr lang="en-US" altLang="ko-KR">
                <a:ea typeface="Gulim" pitchFamily="34" charset="-127"/>
              </a:rPr>
              <a:t>Object categorization</a:t>
            </a:r>
          </a:p>
          <a:p>
            <a:r>
              <a:rPr lang="en-US" altLang="ko-KR">
                <a:ea typeface="Gulim" pitchFamily="34" charset="-127"/>
              </a:rPr>
              <a:t>Location recognition</a:t>
            </a:r>
          </a:p>
          <a:p>
            <a:r>
              <a:rPr lang="en-US" altLang="ko-KR">
                <a:ea typeface="Gulim" pitchFamily="34" charset="-127"/>
              </a:rPr>
              <a:t>Robot localization</a:t>
            </a:r>
          </a:p>
          <a:p>
            <a:r>
              <a:rPr lang="en-US" altLang="ko-KR">
                <a:ea typeface="Gulim" pitchFamily="34" charset="-127"/>
              </a:rPr>
              <a:t>Image retrieval</a:t>
            </a:r>
          </a:p>
          <a:p>
            <a:r>
              <a:rPr lang="en-US" altLang="ko-KR">
                <a:ea typeface="Gulim" pitchFamily="34" charset="-127"/>
              </a:rPr>
              <a:t>Image panoramas</a:t>
            </a:r>
            <a:endParaRPr lang="en-US" altLang="ko-KR" sz="2200">
              <a:ea typeface="Gulim" pitchFamily="34" charset="-127"/>
            </a:endParaRPr>
          </a:p>
        </p:txBody>
      </p:sp>
      <p:pic>
        <p:nvPicPr>
          <p:cNvPr id="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1563020"/>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807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r>
              <a:rPr lang="en-US" sz="4800" b="1" dirty="0">
                <a:solidFill>
                  <a:srgbClr val="FF0000"/>
                </a:solidFill>
              </a:rPr>
              <a:t>Object Recognition</a:t>
            </a:r>
          </a:p>
        </p:txBody>
      </p:sp>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l="13846" t="24330" r="12308" b="13106"/>
          <a:stretch>
            <a:fillRect/>
          </a:stretch>
        </p:blipFill>
        <p:spPr bwMode="auto">
          <a:xfrm>
            <a:off x="6096000" y="2819400"/>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aphicFrame>
        <p:nvGraphicFramePr>
          <p:cNvPr id="97284" name="Object 4"/>
          <p:cNvGraphicFramePr>
            <a:graphicFrameLocks noChangeAspect="1"/>
          </p:cNvGraphicFramePr>
          <p:nvPr/>
        </p:nvGraphicFramePr>
        <p:xfrm>
          <a:off x="1905001" y="2133600"/>
          <a:ext cx="3668713" cy="4356100"/>
        </p:xfrm>
        <a:graphic>
          <a:graphicData uri="http://schemas.openxmlformats.org/presentationml/2006/ole">
            <mc:AlternateContent xmlns:mc="http://schemas.openxmlformats.org/markup-compatibility/2006">
              <mc:Choice xmlns:v="urn:schemas-microsoft-com:vml" Requires="v">
                <p:oleObj name="CorelPhotoPaint.Image.8" r:id="rId4" imgW="3796825" imgH="4507937" progId="CorelPhotoPaint.Image.8">
                  <p:embed/>
                </p:oleObj>
              </mc:Choice>
              <mc:Fallback>
                <p:oleObj name="CorelPhotoPaint.Image.8" r:id="rId4" imgW="3796825" imgH="4507937" progId="CorelPhotoPaint.Imag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1" y="2133600"/>
                        <a:ext cx="3668713"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5" name="Text Box 8"/>
          <p:cNvSpPr txBox="1">
            <a:spLocks noChangeArrowheads="1"/>
          </p:cNvSpPr>
          <p:nvPr/>
        </p:nvSpPr>
        <p:spPr bwMode="auto">
          <a:xfrm>
            <a:off x="2971801" y="1676400"/>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spcBef>
                <a:spcPct val="0"/>
              </a:spcBef>
              <a:buFontTx/>
              <a:buNone/>
            </a:pPr>
            <a:r>
              <a:rPr lang="en-US" sz="2400" dirty="0"/>
              <a:t>Object Models</a:t>
            </a:r>
          </a:p>
        </p:txBody>
      </p:sp>
    </p:spTree>
    <p:extLst>
      <p:ext uri="{BB962C8B-B14F-4D97-AF65-F5344CB8AC3E}">
        <p14:creationId xmlns:p14="http://schemas.microsoft.com/office/powerpoint/2010/main" val="4076470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044700" y="325439"/>
            <a:ext cx="6527800" cy="5851525"/>
          </a:xfr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948496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p:txBody>
          <a:bodyPr>
            <a:normAutofit/>
          </a:bodyPr>
          <a:lstStyle/>
          <a:p>
            <a:r>
              <a:rPr lang="en-US" sz="5400" b="1" dirty="0">
                <a:solidFill>
                  <a:srgbClr val="FF0000"/>
                </a:solidFill>
              </a:rPr>
              <a:t>Object Categorization</a:t>
            </a:r>
          </a:p>
        </p:txBody>
      </p:sp>
      <p:pic>
        <p:nvPicPr>
          <p:cNvPr id="99331"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467853" y="1690688"/>
            <a:ext cx="8193505" cy="4913897"/>
          </a:xfrm>
          <a:noFill/>
        </p:spPr>
      </p:pic>
    </p:spTree>
    <p:extLst>
      <p:ext uri="{BB962C8B-B14F-4D97-AF65-F5344CB8AC3E}">
        <p14:creationId xmlns:p14="http://schemas.microsoft.com/office/powerpoint/2010/main" val="2463807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normAutofit/>
          </a:bodyPr>
          <a:lstStyle/>
          <a:p>
            <a:r>
              <a:rPr lang="en-US" altLang="ko-KR" sz="4800" b="1" dirty="0">
                <a:solidFill>
                  <a:srgbClr val="FF0000"/>
                </a:solidFill>
                <a:ea typeface="Gulim" pitchFamily="34" charset="-127"/>
              </a:rPr>
              <a:t>Location recognition</a:t>
            </a:r>
            <a:endParaRPr lang="en-US" sz="4800" b="1" dirty="0">
              <a:solidFill>
                <a:srgbClr val="FF0000"/>
              </a:solidFill>
            </a:endParaRPr>
          </a:p>
        </p:txBody>
      </p:sp>
      <p:pic>
        <p:nvPicPr>
          <p:cNvPr id="101379"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203158" y="1690688"/>
            <a:ext cx="8530389" cy="4548188"/>
          </a:xfrm>
          <a:noFill/>
        </p:spPr>
      </p:pic>
    </p:spTree>
    <p:extLst>
      <p:ext uri="{BB962C8B-B14F-4D97-AF65-F5344CB8AC3E}">
        <p14:creationId xmlns:p14="http://schemas.microsoft.com/office/powerpoint/2010/main" val="267181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1359570" y="630237"/>
            <a:ext cx="6188075" cy="838200"/>
          </a:xfrm>
        </p:spPr>
        <p:txBody>
          <a:bodyPr vert="horz" lIns="91440" tIns="45720" rIns="91440" bIns="45720" rtlCol="0" anchor="ctr">
            <a:normAutofit fontScale="90000"/>
          </a:bodyPr>
          <a:lstStyle/>
          <a:p>
            <a:pPr eaLnBrk="1" hangingPunct="1"/>
            <a:r>
              <a:rPr lang="fr-FR" sz="6000" b="1" dirty="0">
                <a:solidFill>
                  <a:srgbClr val="FF0000"/>
                </a:solidFill>
              </a:rPr>
              <a:t>Matches</a:t>
            </a:r>
            <a:endParaRPr lang="fr-FR" b="1" dirty="0">
              <a:solidFill>
                <a:srgbClr val="FF0000"/>
              </a:solidFill>
            </a:endParaRPr>
          </a:p>
        </p:txBody>
      </p:sp>
      <p:pic>
        <p:nvPicPr>
          <p:cNvPr id="109571" name="Picture 3" descr="valb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116" y="1904999"/>
            <a:ext cx="3740484"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4" descr="valb13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137" y="1828800"/>
            <a:ext cx="3789947" cy="4295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Text Box 5"/>
          <p:cNvSpPr txBox="1">
            <a:spLocks noChangeArrowheads="1"/>
          </p:cNvSpPr>
          <p:nvPr/>
        </p:nvSpPr>
        <p:spPr bwMode="auto">
          <a:xfrm>
            <a:off x="3268747" y="6227763"/>
            <a:ext cx="5364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lgn="ctr">
              <a:buFontTx/>
              <a:buNone/>
            </a:pPr>
            <a:r>
              <a:rPr kumimoji="0" lang="fr-FR" sz="2000" dirty="0">
                <a:latin typeface="Arial" panose="020B0604020202020204" pitchFamily="34" charset="0"/>
                <a:cs typeface="Arial" panose="020B0604020202020204" pitchFamily="34" charset="0"/>
              </a:rPr>
              <a:t>22 correct matches</a:t>
            </a:r>
            <a:endParaRPr kumimoji="0" lang="fr-FR" sz="2800" dirty="0">
              <a:cs typeface="Arial" panose="020B0604020202020204" pitchFamily="34" charset="0"/>
            </a:endParaRPr>
          </a:p>
        </p:txBody>
      </p:sp>
    </p:spTree>
    <p:extLst>
      <p:ext uri="{BB962C8B-B14F-4D97-AF65-F5344CB8AC3E}">
        <p14:creationId xmlns:p14="http://schemas.microsoft.com/office/powerpoint/2010/main" val="330724778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3124201" y="685800"/>
            <a:ext cx="6329363" cy="838200"/>
          </a:xfrm>
        </p:spPr>
        <p:txBody>
          <a:bodyPr vert="horz" lIns="91440" tIns="45720" rIns="91440" bIns="45720" rtlCol="0" anchor="ctr">
            <a:normAutofit/>
          </a:bodyPr>
          <a:lstStyle/>
          <a:p>
            <a:pPr eaLnBrk="1" hangingPunct="1"/>
            <a:r>
              <a:rPr lang="fr-FR" sz="4800" b="1" dirty="0">
                <a:solidFill>
                  <a:srgbClr val="FF0000"/>
                </a:solidFill>
              </a:rPr>
              <a:t>Matches</a:t>
            </a:r>
            <a:endParaRPr lang="fr-FR" b="1" dirty="0">
              <a:solidFill>
                <a:srgbClr val="FF0000"/>
              </a:solidFill>
            </a:endParaRPr>
          </a:p>
        </p:txBody>
      </p:sp>
      <p:grpSp>
        <p:nvGrpSpPr>
          <p:cNvPr id="113667" name="Group 3"/>
          <p:cNvGrpSpPr>
            <a:grpSpLocks/>
          </p:cNvGrpSpPr>
          <p:nvPr/>
        </p:nvGrpSpPr>
        <p:grpSpPr bwMode="auto">
          <a:xfrm>
            <a:off x="1540043" y="1828800"/>
            <a:ext cx="8427872" cy="4006516"/>
            <a:chOff x="504" y="1360"/>
            <a:chExt cx="4695" cy="1713"/>
          </a:xfrm>
        </p:grpSpPr>
        <p:pic>
          <p:nvPicPr>
            <p:cNvPr id="113669" name="Picture 4" descr="gra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 y="1366"/>
              <a:ext cx="2140" cy="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Picture 5" descr="graf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 y="1360"/>
              <a:ext cx="2142"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3668" name="Text Box 6"/>
          <p:cNvSpPr txBox="1">
            <a:spLocks noChangeArrowheads="1"/>
          </p:cNvSpPr>
          <p:nvPr/>
        </p:nvSpPr>
        <p:spPr bwMode="auto">
          <a:xfrm>
            <a:off x="3124201" y="6041275"/>
            <a:ext cx="5364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600">
                <a:solidFill>
                  <a:schemeClr val="tx1"/>
                </a:solidFill>
                <a:latin typeface="Times New Roman" panose="02020603050405020304" pitchFamily="18" charset="0"/>
              </a:defRPr>
            </a:lvl1pPr>
            <a:lvl2pPr marL="742950" indent="-285750">
              <a:spcBef>
                <a:spcPct val="20000"/>
              </a:spcBef>
              <a:buChar char="–"/>
              <a:defRPr kumimoji="1" sz="2200">
                <a:solidFill>
                  <a:schemeClr val="tx1"/>
                </a:solidFill>
                <a:latin typeface="Times New Roman" panose="02020603050405020304" pitchFamily="18" charset="0"/>
              </a:defRPr>
            </a:lvl2pPr>
            <a:lvl3pPr marL="1143000" indent="-228600">
              <a:spcBef>
                <a:spcPct val="20000"/>
              </a:spcBef>
              <a:buChar char="•"/>
              <a:defRPr kumimoji="1">
                <a:solidFill>
                  <a:schemeClr val="tx1"/>
                </a:solidFill>
                <a:latin typeface="Times New Roman" panose="02020603050405020304" pitchFamily="18" charset="0"/>
              </a:defRPr>
            </a:lvl3pPr>
            <a:lvl4pPr marL="1600200" indent="-228600">
              <a:spcBef>
                <a:spcPct val="20000"/>
              </a:spcBef>
              <a:buChar char="–"/>
              <a:defRPr kumimoji="1" sz="1400">
                <a:solidFill>
                  <a:schemeClr val="tx1"/>
                </a:solidFill>
                <a:latin typeface="Times New Roman" panose="02020603050405020304" pitchFamily="18" charset="0"/>
              </a:defRPr>
            </a:lvl4pPr>
            <a:lvl5pPr marL="2057400" indent="-228600">
              <a:spcBef>
                <a:spcPct val="20000"/>
              </a:spcBef>
              <a:buChar char="•"/>
              <a:defRPr kumimoji="1"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defRPr>
            </a:lvl9pPr>
          </a:lstStyle>
          <a:p>
            <a:pPr algn="ctr">
              <a:buFontTx/>
              <a:buNone/>
            </a:pPr>
            <a:r>
              <a:rPr kumimoji="0" lang="fr-FR" sz="2000" dirty="0">
                <a:latin typeface="Arial" panose="020B0604020202020204" pitchFamily="34" charset="0"/>
                <a:cs typeface="Arial" panose="020B0604020202020204" pitchFamily="34" charset="0"/>
              </a:rPr>
              <a:t>33 correct matches</a:t>
            </a:r>
            <a:endParaRPr kumimoji="0" lang="fr-FR" sz="2800" dirty="0">
              <a:cs typeface="Arial" panose="020B0604020202020204" pitchFamily="34" charset="0"/>
            </a:endParaRPr>
          </a:p>
        </p:txBody>
      </p:sp>
    </p:spTree>
    <p:extLst>
      <p:ext uri="{BB962C8B-B14F-4D97-AF65-F5344CB8AC3E}">
        <p14:creationId xmlns:p14="http://schemas.microsoft.com/office/powerpoint/2010/main" val="119936696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idx="4294967295"/>
          </p:nvPr>
        </p:nvSpPr>
        <p:spPr/>
        <p:txBody>
          <a:bodyPr/>
          <a:lstStyle/>
          <a:p>
            <a:pPr eaLnBrk="1" hangingPunct="1"/>
            <a:r>
              <a:rPr lang="en-US" dirty="0">
                <a:latin typeface="Palatino Linotype" panose="02040502050505030304" pitchFamily="18" charset="0"/>
              </a:rPr>
              <a:t>Image Registration</a:t>
            </a:r>
            <a:endParaRPr lang="he-IL" i="1" dirty="0">
              <a:latin typeface="Palatino Linotype" panose="02040502050505030304" pitchFamily="18" charset="0"/>
            </a:endParaRPr>
          </a:p>
        </p:txBody>
      </p:sp>
      <p:pic>
        <p:nvPicPr>
          <p:cNvPr id="156733" name="Picture 61" descr="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34" name="Picture 62" descr="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35" name="Picture 63"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36" name="Picture 64" descr="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37" name="Picture 65" descr="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38" name="Picture 66" descr="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39" name="Picture 67" descr="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0" name="Picture 68" descr="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1" name="Picture 69" descr="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2" name="Picture 70" descr="0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3" name="Picture 71" descr="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4" name="Picture 72" descr="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5" name="Picture 73" descr="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0" y="2590800"/>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6" name="Picture 74" descr="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7" name="Picture 75" descr="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8" name="Picture 76" descr="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49" name="Picture 77" descr="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50" name="Picture 78" descr="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51" name="Picture 79" descr="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52" name="Picture 80" descr="6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53" name="Picture 81" descr="7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54" name="Picture 82" descr="7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56755" name="Picture 83" descr="pan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24000" y="2592388"/>
            <a:ext cx="9196388"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039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499"/>
                                          </p:stCondLst>
                                        </p:cTn>
                                        <p:tgtEl>
                                          <p:spTgt spid="15673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56735"/>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56736"/>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15673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156738"/>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56739"/>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nodeType="afterEffect">
                                  <p:stCondLst>
                                    <p:cond delay="0"/>
                                  </p:stCondLst>
                                  <p:childTnLst>
                                    <p:set>
                                      <p:cBhvr>
                                        <p:cTn id="24" dur="1" fill="hold">
                                          <p:stCondLst>
                                            <p:cond delay="499"/>
                                          </p:stCondLst>
                                        </p:cTn>
                                        <p:tgtEl>
                                          <p:spTgt spid="156740"/>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nodeType="afterEffect">
                                  <p:stCondLst>
                                    <p:cond delay="0"/>
                                  </p:stCondLst>
                                  <p:childTnLst>
                                    <p:set>
                                      <p:cBhvr>
                                        <p:cTn id="27" dur="1" fill="hold">
                                          <p:stCondLst>
                                            <p:cond delay="499"/>
                                          </p:stCondLst>
                                        </p:cTn>
                                        <p:tgtEl>
                                          <p:spTgt spid="156741"/>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nodeType="afterEffect">
                                  <p:stCondLst>
                                    <p:cond delay="0"/>
                                  </p:stCondLst>
                                  <p:childTnLst>
                                    <p:set>
                                      <p:cBhvr>
                                        <p:cTn id="30" dur="1" fill="hold">
                                          <p:stCondLst>
                                            <p:cond delay="499"/>
                                          </p:stCondLst>
                                        </p:cTn>
                                        <p:tgtEl>
                                          <p:spTgt spid="156742"/>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nodeType="afterEffect">
                                  <p:stCondLst>
                                    <p:cond delay="0"/>
                                  </p:stCondLst>
                                  <p:childTnLst>
                                    <p:set>
                                      <p:cBhvr>
                                        <p:cTn id="33" dur="1" fill="hold">
                                          <p:stCondLst>
                                            <p:cond delay="499"/>
                                          </p:stCondLst>
                                        </p:cTn>
                                        <p:tgtEl>
                                          <p:spTgt spid="156743"/>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nodeType="afterEffect">
                                  <p:stCondLst>
                                    <p:cond delay="0"/>
                                  </p:stCondLst>
                                  <p:childTnLst>
                                    <p:set>
                                      <p:cBhvr>
                                        <p:cTn id="36" dur="1" fill="hold">
                                          <p:stCondLst>
                                            <p:cond delay="499"/>
                                          </p:stCondLst>
                                        </p:cTn>
                                        <p:tgtEl>
                                          <p:spTgt spid="156744"/>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nodeType="afterEffect">
                                  <p:stCondLst>
                                    <p:cond delay="0"/>
                                  </p:stCondLst>
                                  <p:childTnLst>
                                    <p:set>
                                      <p:cBhvr>
                                        <p:cTn id="39" dur="1" fill="hold">
                                          <p:stCondLst>
                                            <p:cond delay="499"/>
                                          </p:stCondLst>
                                        </p:cTn>
                                        <p:tgtEl>
                                          <p:spTgt spid="156745"/>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nodeType="afterEffect">
                                  <p:stCondLst>
                                    <p:cond delay="0"/>
                                  </p:stCondLst>
                                  <p:childTnLst>
                                    <p:set>
                                      <p:cBhvr>
                                        <p:cTn id="42" dur="1" fill="hold">
                                          <p:stCondLst>
                                            <p:cond delay="499"/>
                                          </p:stCondLst>
                                        </p:cTn>
                                        <p:tgtEl>
                                          <p:spTgt spid="156747"/>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nodeType="afterEffect">
                                  <p:stCondLst>
                                    <p:cond delay="0"/>
                                  </p:stCondLst>
                                  <p:childTnLst>
                                    <p:set>
                                      <p:cBhvr>
                                        <p:cTn id="45" dur="1" fill="hold">
                                          <p:stCondLst>
                                            <p:cond delay="499"/>
                                          </p:stCondLst>
                                        </p:cTn>
                                        <p:tgtEl>
                                          <p:spTgt spid="156748"/>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nodeType="afterEffect">
                                  <p:stCondLst>
                                    <p:cond delay="0"/>
                                  </p:stCondLst>
                                  <p:childTnLst>
                                    <p:set>
                                      <p:cBhvr>
                                        <p:cTn id="48" dur="1" fill="hold">
                                          <p:stCondLst>
                                            <p:cond delay="499"/>
                                          </p:stCondLst>
                                        </p:cTn>
                                        <p:tgtEl>
                                          <p:spTgt spid="156749"/>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nodeType="afterEffect">
                                  <p:stCondLst>
                                    <p:cond delay="0"/>
                                  </p:stCondLst>
                                  <p:childTnLst>
                                    <p:set>
                                      <p:cBhvr>
                                        <p:cTn id="51" dur="1" fill="hold">
                                          <p:stCondLst>
                                            <p:cond delay="499"/>
                                          </p:stCondLst>
                                        </p:cTn>
                                        <p:tgtEl>
                                          <p:spTgt spid="156750"/>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nodeType="afterEffect">
                                  <p:stCondLst>
                                    <p:cond delay="0"/>
                                  </p:stCondLst>
                                  <p:childTnLst>
                                    <p:set>
                                      <p:cBhvr>
                                        <p:cTn id="54" dur="1" fill="hold">
                                          <p:stCondLst>
                                            <p:cond delay="499"/>
                                          </p:stCondLst>
                                        </p:cTn>
                                        <p:tgtEl>
                                          <p:spTgt spid="156751"/>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nodeType="afterEffect">
                                  <p:stCondLst>
                                    <p:cond delay="0"/>
                                  </p:stCondLst>
                                  <p:childTnLst>
                                    <p:set>
                                      <p:cBhvr>
                                        <p:cTn id="57" dur="1" fill="hold">
                                          <p:stCondLst>
                                            <p:cond delay="499"/>
                                          </p:stCondLst>
                                        </p:cTn>
                                        <p:tgtEl>
                                          <p:spTgt spid="156752"/>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nodeType="afterEffect">
                                  <p:stCondLst>
                                    <p:cond delay="0"/>
                                  </p:stCondLst>
                                  <p:childTnLst>
                                    <p:set>
                                      <p:cBhvr>
                                        <p:cTn id="60" dur="1" fill="hold">
                                          <p:stCondLst>
                                            <p:cond delay="499"/>
                                          </p:stCondLst>
                                        </p:cTn>
                                        <p:tgtEl>
                                          <p:spTgt spid="156753"/>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ntr" presetSubtype="0" fill="hold" nodeType="afterEffect">
                                  <p:stCondLst>
                                    <p:cond delay="0"/>
                                  </p:stCondLst>
                                  <p:childTnLst>
                                    <p:set>
                                      <p:cBhvr>
                                        <p:cTn id="63" dur="1" fill="hold">
                                          <p:stCondLst>
                                            <p:cond delay="499"/>
                                          </p:stCondLst>
                                        </p:cTn>
                                        <p:tgtEl>
                                          <p:spTgt spid="156754"/>
                                        </p:tgtEl>
                                        <p:attrNameLst>
                                          <p:attrName>style.visibility</p:attrName>
                                        </p:attrNameLst>
                                      </p:cBhvr>
                                      <p:to>
                                        <p:strVal val="visible"/>
                                      </p:to>
                                    </p:set>
                                  </p:childTnLst>
                                </p:cTn>
                              </p:par>
                            </p:childTnLst>
                          </p:cTn>
                        </p:par>
                        <p:par>
                          <p:cTn id="64" fill="hold" nodeType="afterGroup">
                            <p:stCondLst>
                              <p:cond delay="10000"/>
                            </p:stCondLst>
                            <p:childTnLst>
                              <p:par>
                                <p:cTn id="65" presetID="1" presetClass="entr" presetSubtype="0" fill="hold" nodeType="afterEffect">
                                  <p:stCondLst>
                                    <p:cond delay="0"/>
                                  </p:stCondLst>
                                  <p:childTnLst>
                                    <p:set>
                                      <p:cBhvr>
                                        <p:cTn id="66" dur="1" fill="hold">
                                          <p:stCondLst>
                                            <p:cond delay="499"/>
                                          </p:stCondLst>
                                        </p:cTn>
                                        <p:tgtEl>
                                          <p:spTgt spid="156755"/>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nodeType="afterEffect">
                                  <p:stCondLst>
                                    <p:cond delay="0"/>
                                  </p:stCondLst>
                                  <p:childTnLst>
                                    <p:set>
                                      <p:cBhvr>
                                        <p:cTn id="69" dur="1" fill="hold">
                                          <p:stCondLst>
                                            <p:cond delay="499"/>
                                          </p:stCondLst>
                                        </p:cTn>
                                        <p:tgtEl>
                                          <p:spTgt spid="156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349500"/>
            <a:ext cx="10198100" cy="1397000"/>
          </a:xfrm>
        </p:spPr>
        <p:txBody>
          <a:bodyPr>
            <a:noAutofit/>
          </a:bodyPr>
          <a:lstStyle/>
          <a:p>
            <a:pPr algn="ctr"/>
            <a:r>
              <a:rPr lang="en-US" sz="8800" b="1" dirty="0">
                <a:solidFill>
                  <a:srgbClr val="FF0000"/>
                </a:solidFill>
              </a:rPr>
              <a:t>Applications</a:t>
            </a:r>
            <a:endParaRPr lang="en-US" sz="4800" b="1" dirty="0">
              <a:solidFill>
                <a:srgbClr val="FF0000"/>
              </a:solidFill>
            </a:endParaRPr>
          </a:p>
        </p:txBody>
      </p:sp>
    </p:spTree>
    <p:extLst>
      <p:ext uri="{BB962C8B-B14F-4D97-AF65-F5344CB8AC3E}">
        <p14:creationId xmlns:p14="http://schemas.microsoft.com/office/powerpoint/2010/main" val="357709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65262" y="-41275"/>
            <a:ext cx="9202738" cy="557213"/>
          </a:xfrm>
          <a:prstGeom prst="rect">
            <a:avLst/>
          </a:prstGeom>
        </p:spPr>
        <p:txBody>
          <a:bodyPr/>
          <a:lstStyle/>
          <a:p>
            <a:pPr>
              <a:defRPr/>
            </a:pPr>
            <a:r>
              <a:rPr lang="en-US" sz="2800" b="1" i="1" dirty="0">
                <a:solidFill>
                  <a:schemeClr val="accent2"/>
                </a:solidFill>
                <a:effectLst>
                  <a:outerShdw blurRad="38100" dist="38100" dir="2700000" algn="tl">
                    <a:srgbClr val="C0C0C0"/>
                  </a:outerShdw>
                </a:effectLst>
                <a:latin typeface="Arial" charset="0"/>
                <a:cs typeface="Arial" charset="0"/>
              </a:rPr>
              <a:t>Gaussian filter-examples</a:t>
            </a:r>
          </a:p>
        </p:txBody>
      </p:sp>
      <p:pic>
        <p:nvPicPr>
          <p:cNvPr id="4301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441326"/>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642" y="1414464"/>
            <a:ext cx="7537283" cy="434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449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noFill/>
          <a:ln/>
        </p:spPr>
        <p:txBody>
          <a:bodyPr vert="horz" lIns="92075" tIns="46038" rIns="92075" bIns="46038" rtlCol="0" anchor="ctr">
            <a:normAutofit/>
          </a:bodyPr>
          <a:lstStyle/>
          <a:p>
            <a:r>
              <a:rPr lang="en-US" sz="4000" b="1" dirty="0">
                <a:solidFill>
                  <a:srgbClr val="FF0000"/>
                </a:solidFill>
              </a:rPr>
              <a:t>Fingerprint Identification Research at UNR</a:t>
            </a:r>
            <a:endParaRPr lang="en-US" b="1" dirty="0">
              <a:solidFill>
                <a:srgbClr val="FF0000"/>
              </a:solidFill>
            </a:endParaRPr>
          </a:p>
        </p:txBody>
      </p:sp>
      <p:sp>
        <p:nvSpPr>
          <p:cNvPr id="78851" name="Rectangle 3"/>
          <p:cNvSpPr>
            <a:spLocks noGrp="1" noChangeArrowheads="1"/>
          </p:cNvSpPr>
          <p:nvPr>
            <p:ph type="body" idx="1"/>
          </p:nvPr>
        </p:nvSpPr>
        <p:spPr>
          <a:noFill/>
          <a:ln/>
        </p:spPr>
        <p:txBody>
          <a:bodyPr vert="horz" lIns="92075" tIns="46038" rIns="92075" bIns="46038" rtlCol="0">
            <a:normAutofit/>
          </a:bodyPr>
          <a:lstStyle/>
          <a:p>
            <a:pPr>
              <a:buClr>
                <a:schemeClr val="tx1"/>
              </a:buClr>
              <a:buFontTx/>
              <a:buChar char=" "/>
            </a:pPr>
            <a:r>
              <a:rPr lang="en-US" sz="2100"/>
              <a:t>           Minutiae</a:t>
            </a:r>
            <a:r>
              <a:rPr lang="en-US"/>
              <a:t>		</a:t>
            </a:r>
            <a:r>
              <a:rPr lang="en-US" sz="2100"/>
              <a:t>	         Matching</a:t>
            </a:r>
            <a:endParaRPr lang="en-US"/>
          </a:p>
          <a:p>
            <a:pPr>
              <a:buClr>
                <a:schemeClr val="tx1"/>
              </a:buClr>
              <a:buFontTx/>
              <a:buChar char=" "/>
            </a:pPr>
            <a:endParaRPr lang="en-US"/>
          </a:p>
          <a:p>
            <a:pPr>
              <a:buClr>
                <a:schemeClr val="tx1"/>
              </a:buClr>
              <a:buFontTx/>
              <a:buChar char=" "/>
            </a:pPr>
            <a:endParaRPr lang="en-US" sz="2100"/>
          </a:p>
          <a:p>
            <a:pPr>
              <a:buClr>
                <a:schemeClr val="tx1"/>
              </a:buClr>
              <a:buFontTx/>
              <a:buChar char=" "/>
            </a:pPr>
            <a:r>
              <a:rPr lang="en-US" sz="2100"/>
              <a:t>   Delaunay Triangulation</a:t>
            </a:r>
            <a:endParaRPr lang="en-US"/>
          </a:p>
          <a:p>
            <a:pPr>
              <a:buClr>
                <a:schemeClr val="tx1"/>
              </a:buClr>
              <a:buFontTx/>
              <a:buChar char=" "/>
            </a:pPr>
            <a:endParaRPr lang="en-US"/>
          </a:p>
        </p:txBody>
      </p:sp>
      <p:pic>
        <p:nvPicPr>
          <p:cNvPr id="78852" name="Picture 4" descr="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10000"/>
            <a:ext cx="25908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8853" name="Picture 5" descr="minut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14600"/>
            <a:ext cx="22098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78854" name="Picture 6" descr="verif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90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397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b="1" dirty="0">
                <a:solidFill>
                  <a:srgbClr val="FF0000"/>
                </a:solidFill>
              </a:rPr>
              <a:t>Object Recognition</a:t>
            </a:r>
          </a:p>
        </p:txBody>
      </p:sp>
      <p:sp>
        <p:nvSpPr>
          <p:cNvPr id="79875" name="Rectangle 3"/>
          <p:cNvSpPr>
            <a:spLocks noGrp="1" noChangeArrowheads="1"/>
          </p:cNvSpPr>
          <p:nvPr>
            <p:ph type="body" idx="1"/>
          </p:nvPr>
        </p:nvSpPr>
        <p:spPr/>
        <p:txBody>
          <a:bodyPr/>
          <a:lstStyle/>
          <a:p>
            <a:endParaRPr lang="en-US" dirty="0"/>
          </a:p>
        </p:txBody>
      </p:sp>
      <p:pic>
        <p:nvPicPr>
          <p:cNvPr id="79876" name="Picture 4" descr="scen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3228474" cy="3100137"/>
          </a:xfrm>
          <a:prstGeom prst="rect">
            <a:avLst/>
          </a:prstGeom>
          <a:noFill/>
          <a:extLst>
            <a:ext uri="{909E8E84-426E-40DD-AFC4-6F175D3DCCD1}">
              <a14:hiddenFill xmlns:a14="http://schemas.microsoft.com/office/drawing/2010/main">
                <a:solidFill>
                  <a:srgbClr val="FFFFFF"/>
                </a:solidFill>
              </a14:hiddenFill>
            </a:ext>
          </a:extLst>
        </p:spPr>
      </p:pic>
      <p:pic>
        <p:nvPicPr>
          <p:cNvPr id="79877" name="Picture 5" descr="o4t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604294"/>
            <a:ext cx="36576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037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b="1" dirty="0">
                <a:solidFill>
                  <a:srgbClr val="FF0000"/>
                </a:solidFill>
              </a:rPr>
              <a:t>Target Recognition</a:t>
            </a:r>
          </a:p>
        </p:txBody>
      </p:sp>
      <p:sp>
        <p:nvSpPr>
          <p:cNvPr id="83971" name="Rectangle 3"/>
          <p:cNvSpPr>
            <a:spLocks noGrp="1" noChangeArrowheads="1"/>
          </p:cNvSpPr>
          <p:nvPr>
            <p:ph type="body" idx="1"/>
          </p:nvPr>
        </p:nvSpPr>
        <p:spPr/>
        <p:txBody>
          <a:bodyPr/>
          <a:lstStyle/>
          <a:p>
            <a:r>
              <a:rPr lang="en-US"/>
              <a:t>Department of Defense (Army, Airforce, Navy)</a:t>
            </a:r>
          </a:p>
        </p:txBody>
      </p:sp>
      <p:pic>
        <p:nvPicPr>
          <p:cNvPr id="83972" name="Picture 4" descr="target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3048000"/>
            <a:ext cx="242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3973" name="Picture 5" descr="targetr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3048000"/>
            <a:ext cx="242887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266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b="1" dirty="0">
                <a:solidFill>
                  <a:srgbClr val="FF0000"/>
                </a:solidFill>
              </a:rPr>
              <a:t>Traffic Monitoring</a:t>
            </a:r>
          </a:p>
        </p:txBody>
      </p:sp>
      <p:sp>
        <p:nvSpPr>
          <p:cNvPr id="87043" name="Rectangle 3"/>
          <p:cNvSpPr>
            <a:spLocks noGrp="1" noChangeArrowheads="1"/>
          </p:cNvSpPr>
          <p:nvPr>
            <p:ph type="body" idx="1"/>
          </p:nvPr>
        </p:nvSpPr>
        <p:spPr/>
        <p:txBody>
          <a:bodyPr/>
          <a:lstStyle/>
          <a:p>
            <a:endParaRPr lang="en-US" dirty="0"/>
          </a:p>
        </p:txBody>
      </p:sp>
      <p:pic>
        <p:nvPicPr>
          <p:cNvPr id="87044" name="Picture 4" descr="traff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825624"/>
            <a:ext cx="3938337" cy="2962943"/>
          </a:xfrm>
          <a:prstGeom prst="rect">
            <a:avLst/>
          </a:prstGeom>
          <a:noFill/>
          <a:extLst>
            <a:ext uri="{909E8E84-426E-40DD-AFC4-6F175D3DCCD1}">
              <a14:hiddenFill xmlns:a14="http://schemas.microsoft.com/office/drawing/2010/main">
                <a:solidFill>
                  <a:srgbClr val="FFFFFF"/>
                </a:solidFill>
              </a14:hiddenFill>
            </a:ext>
          </a:extLst>
        </p:spPr>
      </p:pic>
      <p:pic>
        <p:nvPicPr>
          <p:cNvPr id="87045" name="Picture 5" descr="traffic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599" y="2819400"/>
            <a:ext cx="358942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04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b="1" dirty="0">
                <a:solidFill>
                  <a:srgbClr val="FF0000"/>
                </a:solidFill>
              </a:rPr>
              <a:t>Face Detection</a:t>
            </a:r>
          </a:p>
        </p:txBody>
      </p:sp>
      <p:sp>
        <p:nvSpPr>
          <p:cNvPr id="88067" name="Rectangle 3"/>
          <p:cNvSpPr>
            <a:spLocks noGrp="1" noChangeArrowheads="1"/>
          </p:cNvSpPr>
          <p:nvPr>
            <p:ph type="body" idx="1"/>
          </p:nvPr>
        </p:nvSpPr>
        <p:spPr/>
        <p:txBody>
          <a:bodyPr/>
          <a:lstStyle/>
          <a:p>
            <a:endParaRPr lang="en-US" dirty="0"/>
          </a:p>
        </p:txBody>
      </p:sp>
      <p:pic>
        <p:nvPicPr>
          <p:cNvPr id="88068" name="Picture 4" descr="fac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7"/>
            <a:ext cx="3429000" cy="3771649"/>
          </a:xfrm>
          <a:prstGeom prst="rect">
            <a:avLst/>
          </a:prstGeom>
          <a:noFill/>
          <a:extLst>
            <a:ext uri="{909E8E84-426E-40DD-AFC4-6F175D3DCCD1}">
              <a14:hiddenFill xmlns:a14="http://schemas.microsoft.com/office/drawing/2010/main">
                <a:solidFill>
                  <a:srgbClr val="FFFFFF"/>
                </a:solidFill>
              </a14:hiddenFill>
            </a:ext>
          </a:extLst>
        </p:spPr>
      </p:pic>
      <p:pic>
        <p:nvPicPr>
          <p:cNvPr id="88069" name="Picture 5" descr="face_detection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168" y="2362200"/>
            <a:ext cx="3593432"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004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b="1" dirty="0">
                <a:solidFill>
                  <a:srgbClr val="FF0000"/>
                </a:solidFill>
              </a:rPr>
              <a:t>Face Recognition</a:t>
            </a:r>
          </a:p>
        </p:txBody>
      </p:sp>
      <p:sp>
        <p:nvSpPr>
          <p:cNvPr id="89091" name="Rectangle 3"/>
          <p:cNvSpPr>
            <a:spLocks noGrp="1" noChangeArrowheads="1"/>
          </p:cNvSpPr>
          <p:nvPr>
            <p:ph type="body" idx="1"/>
          </p:nvPr>
        </p:nvSpPr>
        <p:spPr/>
        <p:txBody>
          <a:bodyPr/>
          <a:lstStyle/>
          <a:p>
            <a:endParaRPr lang="en-US" dirty="0"/>
          </a:p>
        </p:txBody>
      </p:sp>
      <p:pic>
        <p:nvPicPr>
          <p:cNvPr id="89092" name="Picture 4" descr="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8257674" cy="418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016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b="1" dirty="0">
                <a:solidFill>
                  <a:srgbClr val="FF0000"/>
                </a:solidFill>
              </a:rPr>
              <a:t>Facial Expression Recognition</a:t>
            </a:r>
          </a:p>
        </p:txBody>
      </p:sp>
      <p:sp>
        <p:nvSpPr>
          <p:cNvPr id="91139" name="Rectangle 3"/>
          <p:cNvSpPr>
            <a:spLocks noGrp="1" noChangeArrowheads="1"/>
          </p:cNvSpPr>
          <p:nvPr>
            <p:ph type="body" idx="1"/>
          </p:nvPr>
        </p:nvSpPr>
        <p:spPr/>
        <p:txBody>
          <a:bodyPr/>
          <a:lstStyle/>
          <a:p>
            <a:endParaRPr lang="en-US"/>
          </a:p>
        </p:txBody>
      </p:sp>
      <p:pic>
        <p:nvPicPr>
          <p:cNvPr id="91140" name="Picture 4" descr="facial_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640080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002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b="1" dirty="0">
                <a:solidFill>
                  <a:srgbClr val="FF0000"/>
                </a:solidFill>
              </a:rPr>
              <a:t>Human Activity Recognition</a:t>
            </a:r>
          </a:p>
        </p:txBody>
      </p:sp>
      <p:sp>
        <p:nvSpPr>
          <p:cNvPr id="95235" name="Rectangle 3"/>
          <p:cNvSpPr>
            <a:spLocks noGrp="1" noChangeArrowheads="1"/>
          </p:cNvSpPr>
          <p:nvPr>
            <p:ph type="body" idx="1"/>
          </p:nvPr>
        </p:nvSpPr>
        <p:spPr/>
        <p:txBody>
          <a:bodyPr/>
          <a:lstStyle/>
          <a:p>
            <a:endParaRPr lang="en-US"/>
          </a:p>
        </p:txBody>
      </p:sp>
      <p:pic>
        <p:nvPicPr>
          <p:cNvPr id="95236" name="Picture 4" descr="Motif_Bag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4"/>
            <a:ext cx="9051758" cy="405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544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65262" y="-41275"/>
            <a:ext cx="9202738" cy="557213"/>
          </a:xfrm>
          <a:prstGeom prst="rect">
            <a:avLst/>
          </a:prstGeom>
        </p:spPr>
        <p:txBody>
          <a:bodyPr/>
          <a:lstStyle/>
          <a:p>
            <a:pPr>
              <a:defRPr/>
            </a:pPr>
            <a:r>
              <a:rPr lang="en-US" sz="2800" b="1" i="1" dirty="0">
                <a:solidFill>
                  <a:schemeClr val="accent2"/>
                </a:solidFill>
                <a:effectLst>
                  <a:outerShdw blurRad="38100" dist="38100" dir="2700000" algn="tl">
                    <a:srgbClr val="C0C0C0"/>
                  </a:outerShdw>
                </a:effectLst>
                <a:latin typeface="Arial" charset="0"/>
                <a:cs typeface="Arial" charset="0"/>
              </a:rPr>
              <a:t>Gaussian filter-examples</a:t>
            </a:r>
          </a:p>
        </p:txBody>
      </p:sp>
      <p:pic>
        <p:nvPicPr>
          <p:cNvPr id="4403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441326"/>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926" y="1557339"/>
            <a:ext cx="7868653" cy="413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15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solidFill>
                  <a:srgbClr val="FF0000"/>
                </a:solidFill>
              </a:rPr>
              <a:t>Why care about SIFT</a:t>
            </a:r>
          </a:p>
        </p:txBody>
      </p:sp>
      <p:sp>
        <p:nvSpPr>
          <p:cNvPr id="3" name="Content Placeholder 2"/>
          <p:cNvSpPr>
            <a:spLocks noGrp="1"/>
          </p:cNvSpPr>
          <p:nvPr>
            <p:ph idx="1"/>
          </p:nvPr>
        </p:nvSpPr>
        <p:spPr/>
        <p:txBody>
          <a:bodyPr/>
          <a:lstStyle/>
          <a:p>
            <a:r>
              <a:rPr lang="en-US" sz="3200" dirty="0"/>
              <a:t>SIFT isn't just scale invariant. You can change the following, and still   get good results:</a:t>
            </a:r>
          </a:p>
          <a:p>
            <a:r>
              <a:rPr lang="en-US" sz="3200" b="1" dirty="0">
                <a:solidFill>
                  <a:srgbClr val="003300"/>
                </a:solidFill>
              </a:rPr>
              <a:t>Scale .</a:t>
            </a:r>
          </a:p>
          <a:p>
            <a:r>
              <a:rPr lang="en-US" sz="3200" b="1" dirty="0">
                <a:solidFill>
                  <a:srgbClr val="003300"/>
                </a:solidFill>
              </a:rPr>
              <a:t>Rotation.</a:t>
            </a:r>
          </a:p>
          <a:p>
            <a:r>
              <a:rPr lang="en-US" sz="3200" b="1" dirty="0">
                <a:solidFill>
                  <a:srgbClr val="003300"/>
                </a:solidFill>
              </a:rPr>
              <a:t>Illumination.</a:t>
            </a:r>
          </a:p>
          <a:p>
            <a:r>
              <a:rPr lang="en-US" sz="3200" b="1" dirty="0">
                <a:solidFill>
                  <a:srgbClr val="003300"/>
                </a:solidFill>
              </a:rPr>
              <a:t>Viewpoint</a:t>
            </a:r>
            <a:r>
              <a:rPr lang="en-US" dirty="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021" y="2502568"/>
            <a:ext cx="3524742" cy="42094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48" y="4086600"/>
            <a:ext cx="3210373" cy="2514951"/>
          </a:xfrm>
          <a:prstGeom prst="rect">
            <a:avLst/>
          </a:prstGeom>
        </p:spPr>
      </p:pic>
      <p:pic>
        <p:nvPicPr>
          <p:cNvPr id="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 y="1478796"/>
            <a:ext cx="91440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925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59" y="0"/>
            <a:ext cx="8359662" cy="37057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59" y="3669647"/>
            <a:ext cx="8359662" cy="3152258"/>
          </a:xfrm>
          <a:prstGeom prst="rect">
            <a:avLst/>
          </a:prstGeom>
        </p:spPr>
      </p:pic>
      <p:sp>
        <p:nvSpPr>
          <p:cNvPr id="6" name="Right Arrow 5"/>
          <p:cNvSpPr/>
          <p:nvPr/>
        </p:nvSpPr>
        <p:spPr>
          <a:xfrm rot="21013039" flipH="1">
            <a:off x="8951494" y="902369"/>
            <a:ext cx="2755231" cy="104674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rved Left Arrow 6"/>
          <p:cNvSpPr/>
          <p:nvPr/>
        </p:nvSpPr>
        <p:spPr>
          <a:xfrm>
            <a:off x="8626642" y="2719137"/>
            <a:ext cx="2863516" cy="3404937"/>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5368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2"/>
          <p:cNvSpPr>
            <a:spLocks noGrp="1" noChangeArrowheads="1"/>
          </p:cNvSpPr>
          <p:nvPr>
            <p:ph type="title"/>
          </p:nvPr>
        </p:nvSpPr>
        <p:spPr/>
        <p:txBody>
          <a:bodyPr/>
          <a:lstStyle/>
          <a:p>
            <a:r>
              <a:rPr lang="en-US" b="1" dirty="0">
                <a:solidFill>
                  <a:srgbClr val="FF0000"/>
                </a:solidFill>
              </a:rPr>
              <a:t>Types of invariance</a:t>
            </a:r>
          </a:p>
        </p:txBody>
      </p:sp>
      <p:sp>
        <p:nvSpPr>
          <p:cNvPr id="54275" name="Rectangle 3"/>
          <p:cNvSpPr>
            <a:spLocks noGrp="1" noChangeArrowheads="1"/>
          </p:cNvSpPr>
          <p:nvPr>
            <p:ph type="body" sz="half" idx="1"/>
          </p:nvPr>
        </p:nvSpPr>
        <p:spPr/>
        <p:txBody>
          <a:bodyPr/>
          <a:lstStyle/>
          <a:p>
            <a:r>
              <a:rPr lang="en-US" sz="2400"/>
              <a:t>Illumination</a:t>
            </a:r>
          </a:p>
        </p:txBody>
      </p:sp>
      <p:pic>
        <p:nvPicPr>
          <p:cNvPr id="54280" name="Picture 8" descr="PICT0333"/>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835316" y="1624263"/>
            <a:ext cx="4102434" cy="28572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281" name="Picture 9" descr="PICT0333e"/>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835316" y="4495800"/>
            <a:ext cx="4146884" cy="2228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58895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TotalTime>
  <Words>1291</Words>
  <Application>Microsoft Office PowerPoint</Application>
  <PresentationFormat>Widescreen</PresentationFormat>
  <Paragraphs>222</Paragraphs>
  <Slides>57</Slides>
  <Notes>11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9" baseType="lpstr">
      <vt:lpstr>Gulim</vt:lpstr>
      <vt:lpstr>ＭＳ Ｐゴシック</vt:lpstr>
      <vt:lpstr>Arial</vt:lpstr>
      <vt:lpstr>AvantGarde Bk BT</vt:lpstr>
      <vt:lpstr>Calibri</vt:lpstr>
      <vt:lpstr>Calibri Light</vt:lpstr>
      <vt:lpstr>Georgia</vt:lpstr>
      <vt:lpstr>Palatino Linotype</vt:lpstr>
      <vt:lpstr>Symbol</vt:lpstr>
      <vt:lpstr>Office Theme</vt:lpstr>
      <vt:lpstr>Equation</vt:lpstr>
      <vt:lpstr>CorelPhotoPaint.Image.8</vt:lpstr>
      <vt:lpstr>Computer Vision SIFT</vt:lpstr>
      <vt:lpstr>AGENDA</vt:lpstr>
      <vt:lpstr>Image Formation</vt:lpstr>
      <vt:lpstr>PowerPoint Presentation</vt:lpstr>
      <vt:lpstr>PowerPoint Presentation</vt:lpstr>
      <vt:lpstr>PowerPoint Presentation</vt:lpstr>
      <vt:lpstr>Why care about SIFT</vt:lpstr>
      <vt:lpstr>PowerPoint Presentation</vt:lpstr>
      <vt:lpstr>Types of invariance</vt:lpstr>
      <vt:lpstr>Types of invariance</vt:lpstr>
      <vt:lpstr>Types of invariance</vt:lpstr>
      <vt:lpstr>Types of invariance</vt:lpstr>
      <vt:lpstr>Types of invariance</vt:lpstr>
      <vt:lpstr>AGENDA</vt:lpstr>
      <vt:lpstr>The scale space</vt:lpstr>
      <vt:lpstr>Here's an example:</vt:lpstr>
      <vt:lpstr>Scale spaces in SIFT</vt:lpstr>
      <vt:lpstr> Technical Details</vt:lpstr>
      <vt:lpstr>Blurring</vt:lpstr>
      <vt:lpstr>Amount of blurring</vt:lpstr>
      <vt:lpstr>AGENDA</vt:lpstr>
      <vt:lpstr>LoG approximations</vt:lpstr>
      <vt:lpstr>Example</vt:lpstr>
      <vt:lpstr>PowerPoint Presentation</vt:lpstr>
      <vt:lpstr>AGENDA</vt:lpstr>
      <vt:lpstr>Finding keypoints</vt:lpstr>
      <vt:lpstr>Example</vt:lpstr>
      <vt:lpstr>Keypoint Localization (cont’d)</vt:lpstr>
      <vt:lpstr>AGENDA</vt:lpstr>
      <vt:lpstr>Getting rid of low contrast keypoints</vt:lpstr>
      <vt:lpstr>Example</vt:lpstr>
      <vt:lpstr>AGENDA</vt:lpstr>
      <vt:lpstr>Keypoint orientations</vt:lpstr>
      <vt:lpstr>Keypoint orientations</vt:lpstr>
      <vt:lpstr>Keypoint orientations</vt:lpstr>
      <vt:lpstr> Orientation Assignment</vt:lpstr>
      <vt:lpstr>AGENDA</vt:lpstr>
      <vt:lpstr> Keypoint Descriptor</vt:lpstr>
      <vt:lpstr>PowerPoint Presentation</vt:lpstr>
      <vt:lpstr> Keypoint Descriptor (cont’d)</vt:lpstr>
      <vt:lpstr>Applications of SIFT</vt:lpstr>
      <vt:lpstr>Object Recognition</vt:lpstr>
      <vt:lpstr>PowerPoint Presentation</vt:lpstr>
      <vt:lpstr>Object Categorization</vt:lpstr>
      <vt:lpstr>Location recognition</vt:lpstr>
      <vt:lpstr>Matches</vt:lpstr>
      <vt:lpstr>Matches</vt:lpstr>
      <vt:lpstr>Image Registration</vt:lpstr>
      <vt:lpstr>Applications</vt:lpstr>
      <vt:lpstr>Fingerprint Identification Research at UNR</vt:lpstr>
      <vt:lpstr>Object Recognition</vt:lpstr>
      <vt:lpstr>Target Recognition</vt:lpstr>
      <vt:lpstr>Traffic Monitoring</vt:lpstr>
      <vt:lpstr>Face Detection</vt:lpstr>
      <vt:lpstr>Face Recognition</vt:lpstr>
      <vt:lpstr>Facial Expression Recognition</vt:lpstr>
      <vt:lpstr>Human Activity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Taha</dc:creator>
  <cp:lastModifiedBy>bahaa_helmy</cp:lastModifiedBy>
  <cp:revision>90</cp:revision>
  <dcterms:created xsi:type="dcterms:W3CDTF">2016-01-23T20:07:43Z</dcterms:created>
  <dcterms:modified xsi:type="dcterms:W3CDTF">2025-10-19T05:16:14Z</dcterms:modified>
</cp:coreProperties>
</file>